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737373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1686560"/>
          </a:xfrm>
          <a:custGeom>
            <a:avLst/>
            <a:gdLst/>
            <a:ahLst/>
            <a:cxnLst/>
            <a:rect l="l" t="t" r="r" b="b"/>
            <a:pathLst>
              <a:path w="9144000" h="1686560">
                <a:moveTo>
                  <a:pt x="0" y="1686305"/>
                </a:moveTo>
                <a:lnTo>
                  <a:pt x="9144000" y="1686305"/>
                </a:lnTo>
                <a:lnTo>
                  <a:pt x="9144000" y="0"/>
                </a:lnTo>
                <a:lnTo>
                  <a:pt x="0" y="0"/>
                </a:lnTo>
                <a:lnTo>
                  <a:pt x="0" y="1686305"/>
                </a:lnTo>
                <a:close/>
              </a:path>
            </a:pathLst>
          </a:custGeom>
          <a:solidFill>
            <a:srgbClr val="79BD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1686305"/>
            <a:ext cx="9144000" cy="3457575"/>
          </a:xfrm>
          <a:custGeom>
            <a:avLst/>
            <a:gdLst/>
            <a:ahLst/>
            <a:cxnLst/>
            <a:rect l="l" t="t" r="r" b="b"/>
            <a:pathLst>
              <a:path w="9144000" h="3457575">
                <a:moveTo>
                  <a:pt x="0" y="3457194"/>
                </a:moveTo>
                <a:lnTo>
                  <a:pt x="9144000" y="3457194"/>
                </a:lnTo>
                <a:lnTo>
                  <a:pt x="9144000" y="0"/>
                </a:lnTo>
                <a:lnTo>
                  <a:pt x="0" y="0"/>
                </a:lnTo>
                <a:lnTo>
                  <a:pt x="0" y="34571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8693" y="94741"/>
            <a:ext cx="8706612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1748" y="1810004"/>
            <a:ext cx="8080502" cy="315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737373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it.ly/ccContinuity" TargetMode="External"/><Relationship Id="rId3" Type="http://schemas.openxmlformats.org/officeDocument/2006/relationships/hyperlink" Target="https://web.peralta.edu/de/files/2019/01/Peralta-Equity-Rubric-V6-January-2019.pdf" TargetMode="External"/><Relationship Id="rId4" Type="http://schemas.openxmlformats.org/officeDocument/2006/relationships/hyperlink" Target="https://web.peralta.edu/de/files/2019/08/Describing-the-Peralta-Equity-Rubric-Aug-2019.pdf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79BD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246364" y="4245864"/>
            <a:ext cx="897890" cy="897890"/>
          </a:xfrm>
          <a:custGeom>
            <a:avLst/>
            <a:gdLst/>
            <a:ahLst/>
            <a:cxnLst/>
            <a:rect l="l" t="t" r="r" b="b"/>
            <a:pathLst>
              <a:path w="897890" h="897889">
                <a:moveTo>
                  <a:pt x="897635" y="0"/>
                </a:moveTo>
                <a:lnTo>
                  <a:pt x="0" y="897635"/>
                </a:lnTo>
                <a:lnTo>
                  <a:pt x="897635" y="897635"/>
                </a:lnTo>
                <a:lnTo>
                  <a:pt x="8976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246364" y="4245864"/>
            <a:ext cx="897890" cy="897890"/>
          </a:xfrm>
          <a:custGeom>
            <a:avLst/>
            <a:gdLst/>
            <a:ahLst/>
            <a:cxnLst/>
            <a:rect l="l" t="t" r="r" b="b"/>
            <a:pathLst>
              <a:path w="897890" h="897889">
                <a:moveTo>
                  <a:pt x="897635" y="0"/>
                </a:moveTo>
                <a:lnTo>
                  <a:pt x="149605" y="0"/>
                </a:lnTo>
                <a:lnTo>
                  <a:pt x="102299" y="7626"/>
                </a:lnTo>
                <a:lnTo>
                  <a:pt x="61228" y="28864"/>
                </a:lnTo>
                <a:lnTo>
                  <a:pt x="28850" y="61250"/>
                </a:lnTo>
                <a:lnTo>
                  <a:pt x="7622" y="102318"/>
                </a:lnTo>
                <a:lnTo>
                  <a:pt x="0" y="149606"/>
                </a:lnTo>
                <a:lnTo>
                  <a:pt x="0" y="897635"/>
                </a:lnTo>
                <a:lnTo>
                  <a:pt x="897635" y="897635"/>
                </a:lnTo>
                <a:lnTo>
                  <a:pt x="897635" y="0"/>
                </a:lnTo>
                <a:close/>
              </a:path>
            </a:pathLst>
          </a:custGeom>
          <a:solidFill>
            <a:srgbClr val="FFFFFF">
              <a:alpha val="6823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110"/>
              <a:t>Equity-Minded </a:t>
            </a:r>
            <a:r>
              <a:rPr dirty="0" spc="240"/>
              <a:t>Practices:  </a:t>
            </a:r>
            <a:r>
              <a:rPr dirty="0" spc="195"/>
              <a:t>Remote </a:t>
            </a:r>
            <a:r>
              <a:rPr dirty="0" spc="275"/>
              <a:t>Teaching </a:t>
            </a:r>
            <a:r>
              <a:rPr dirty="0" spc="-295"/>
              <a:t>&amp;</a:t>
            </a:r>
            <a:r>
              <a:rPr dirty="0" spc="-229"/>
              <a:t> </a:t>
            </a:r>
            <a:r>
              <a:rPr dirty="0" spc="210"/>
              <a:t>Learning</a:t>
            </a:r>
          </a:p>
        </p:txBody>
      </p:sp>
      <p:sp>
        <p:nvSpPr>
          <p:cNvPr id="6" name="object 6"/>
          <p:cNvSpPr/>
          <p:nvPr/>
        </p:nvSpPr>
        <p:spPr>
          <a:xfrm>
            <a:off x="3804665" y="1610105"/>
            <a:ext cx="5339334" cy="35333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16915" y="2216911"/>
            <a:ext cx="3329304" cy="2282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Moriah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Gonzalez-Meeks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Arial"/>
              <a:cs typeface="Arial"/>
            </a:endParaRPr>
          </a:p>
          <a:p>
            <a:pPr marL="355600" marR="19685" indent="-342900">
              <a:lnSpc>
                <a:spcPct val="100000"/>
              </a:lnSpc>
              <a:buClr>
                <a:srgbClr val="000000"/>
              </a:buClr>
              <a:buFont typeface="Wingdings"/>
              <a:buChar char=""/>
              <a:tabLst>
                <a:tab pos="355600" algn="l"/>
              </a:tabLst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Chair, History, Humanities  &amp;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Philosophy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"/>
            </a:pPr>
            <a:endParaRPr sz="2050">
              <a:latin typeface="Arial"/>
              <a:cs typeface="Arial"/>
            </a:endParaRPr>
          </a:p>
          <a:p>
            <a:pPr marL="355600" marR="46355" indent="-342900">
              <a:lnSpc>
                <a:spcPct val="100000"/>
              </a:lnSpc>
              <a:spcBef>
                <a:spcPts val="5"/>
              </a:spcBef>
              <a:buClr>
                <a:srgbClr val="000000"/>
              </a:buClr>
              <a:buFont typeface="Wingdings"/>
              <a:buChar char=""/>
              <a:tabLst>
                <a:tab pos="355600" algn="l"/>
              </a:tabLst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Student Success &amp;</a:t>
            </a:r>
            <a:r>
              <a:rPr dirty="0" sz="2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Equity  Coordinator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7586" y="778001"/>
            <a:ext cx="2395855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195"/>
              <a:t>Assignments</a:t>
            </a:r>
            <a:endParaRPr sz="32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58750">
              <a:lnSpc>
                <a:spcPts val="1820"/>
              </a:lnSpc>
            </a:pPr>
            <a:r>
              <a:rPr dirty="0" sz="1600" spc="-55"/>
              <a:t>I. </a:t>
            </a:r>
            <a:r>
              <a:rPr dirty="0" spc="-75"/>
              <a:t>Five, </a:t>
            </a:r>
            <a:r>
              <a:rPr dirty="0" spc="-20"/>
              <a:t>low-stakes, </a:t>
            </a:r>
            <a:r>
              <a:rPr dirty="0" spc="-25"/>
              <a:t>reading </a:t>
            </a:r>
            <a:r>
              <a:rPr dirty="0" spc="-20"/>
              <a:t>quizzes </a:t>
            </a:r>
            <a:r>
              <a:rPr dirty="0"/>
              <a:t>(10% </a:t>
            </a:r>
            <a:r>
              <a:rPr dirty="0" spc="-15"/>
              <a:t>of</a:t>
            </a:r>
            <a:r>
              <a:rPr dirty="0" spc="-295"/>
              <a:t> </a:t>
            </a:r>
            <a:r>
              <a:rPr dirty="0" spc="-15"/>
              <a:t>grade)</a:t>
            </a:r>
            <a:endParaRPr sz="1600"/>
          </a:p>
          <a:p>
            <a:pPr marL="488315" indent="-330200">
              <a:lnSpc>
                <a:spcPct val="100000"/>
              </a:lnSpc>
              <a:spcBef>
                <a:spcPts val="430"/>
              </a:spcBef>
              <a:buSzPct val="133333"/>
              <a:buFont typeface="Times New Roman"/>
              <a:buChar char="●"/>
              <a:tabLst>
                <a:tab pos="488315" algn="l"/>
                <a:tab pos="488950" algn="l"/>
              </a:tabLst>
            </a:pPr>
            <a:r>
              <a:rPr dirty="0" sz="1200" spc="65" b="0">
                <a:latin typeface="Calibri"/>
                <a:cs typeface="Calibri"/>
              </a:rPr>
              <a:t>10 </a:t>
            </a:r>
            <a:r>
              <a:rPr dirty="0" sz="1200" spc="50" b="0">
                <a:latin typeface="Calibri"/>
                <a:cs typeface="Calibri"/>
              </a:rPr>
              <a:t>questions </a:t>
            </a:r>
            <a:r>
              <a:rPr dirty="0" sz="1200" spc="40" b="0">
                <a:latin typeface="Calibri"/>
                <a:cs typeface="Calibri"/>
              </a:rPr>
              <a:t>each, </a:t>
            </a:r>
            <a:r>
              <a:rPr dirty="0" sz="1200" spc="35" b="0">
                <a:latin typeface="Calibri"/>
                <a:cs typeface="Calibri"/>
              </a:rPr>
              <a:t>timed </a:t>
            </a:r>
            <a:r>
              <a:rPr dirty="0" sz="1200" spc="65" b="0">
                <a:latin typeface="Calibri"/>
                <a:cs typeface="Calibri"/>
              </a:rPr>
              <a:t>15 </a:t>
            </a:r>
            <a:r>
              <a:rPr dirty="0" sz="1200" spc="10" b="0">
                <a:latin typeface="Calibri"/>
                <a:cs typeface="Calibri"/>
              </a:rPr>
              <a:t>min., </a:t>
            </a:r>
            <a:r>
              <a:rPr dirty="0" sz="1200" spc="65" b="0">
                <a:latin typeface="Calibri"/>
                <a:cs typeface="Calibri"/>
              </a:rPr>
              <a:t>2 </a:t>
            </a:r>
            <a:r>
              <a:rPr dirty="0" sz="1200" spc="30" b="0">
                <a:latin typeface="Calibri"/>
                <a:cs typeface="Calibri"/>
              </a:rPr>
              <a:t>attempts, </a:t>
            </a:r>
            <a:r>
              <a:rPr dirty="0" sz="1200" spc="35" b="0">
                <a:latin typeface="Calibri"/>
                <a:cs typeface="Calibri"/>
              </a:rPr>
              <a:t>open </a:t>
            </a:r>
            <a:r>
              <a:rPr dirty="0" sz="1200" spc="25" b="0">
                <a:latin typeface="Calibri"/>
                <a:cs typeface="Calibri"/>
              </a:rPr>
              <a:t>for </a:t>
            </a:r>
            <a:r>
              <a:rPr dirty="0" sz="1200" spc="65" b="0">
                <a:latin typeface="Calibri"/>
                <a:cs typeface="Calibri"/>
              </a:rPr>
              <a:t>7</a:t>
            </a:r>
            <a:r>
              <a:rPr dirty="0" sz="1200" spc="-135" b="0">
                <a:latin typeface="Calibri"/>
                <a:cs typeface="Calibri"/>
              </a:rPr>
              <a:t> </a:t>
            </a:r>
            <a:r>
              <a:rPr dirty="0" sz="1200" spc="70" b="0">
                <a:latin typeface="Calibri"/>
                <a:cs typeface="Calibri"/>
              </a:rPr>
              <a:t>days</a:t>
            </a:r>
            <a:endParaRPr sz="1200">
              <a:latin typeface="Calibri"/>
              <a:cs typeface="Calibri"/>
            </a:endParaRPr>
          </a:p>
          <a:p>
            <a:pPr marL="158750">
              <a:lnSpc>
                <a:spcPct val="100000"/>
              </a:lnSpc>
              <a:spcBef>
                <a:spcPts val="385"/>
              </a:spcBef>
            </a:pPr>
            <a:r>
              <a:rPr dirty="0" spc="-25"/>
              <a:t>II. </a:t>
            </a:r>
            <a:r>
              <a:rPr dirty="0" spc="-45"/>
              <a:t>Creative </a:t>
            </a:r>
            <a:r>
              <a:rPr dirty="0" spc="-35"/>
              <a:t>Reflection </a:t>
            </a:r>
            <a:r>
              <a:rPr dirty="0"/>
              <a:t>(20% </a:t>
            </a:r>
            <a:r>
              <a:rPr dirty="0" spc="-15"/>
              <a:t>of</a:t>
            </a:r>
            <a:r>
              <a:rPr dirty="0" spc="-229"/>
              <a:t> </a:t>
            </a:r>
            <a:r>
              <a:rPr dirty="0" spc="-15"/>
              <a:t>grade)</a:t>
            </a:r>
          </a:p>
          <a:p>
            <a:pPr marL="488315" indent="-330200">
              <a:lnSpc>
                <a:spcPct val="100000"/>
              </a:lnSpc>
              <a:spcBef>
                <a:spcPts val="395"/>
              </a:spcBef>
              <a:buSzPct val="133333"/>
              <a:buFont typeface="Times New Roman"/>
              <a:buChar char="●"/>
              <a:tabLst>
                <a:tab pos="488315" algn="l"/>
                <a:tab pos="488950" algn="l"/>
              </a:tabLst>
            </a:pPr>
            <a:r>
              <a:rPr dirty="0" sz="1200" spc="25" b="0">
                <a:latin typeface="Calibri"/>
                <a:cs typeface="Calibri"/>
              </a:rPr>
              <a:t>Identify </a:t>
            </a:r>
            <a:r>
              <a:rPr dirty="0" sz="1200" spc="75" b="0">
                <a:latin typeface="Calibri"/>
                <a:cs typeface="Calibri"/>
              </a:rPr>
              <a:t>a </a:t>
            </a:r>
            <a:r>
              <a:rPr dirty="0" sz="1200" spc="20" b="0">
                <a:latin typeface="Calibri"/>
                <a:cs typeface="Calibri"/>
              </a:rPr>
              <a:t>current </a:t>
            </a:r>
            <a:r>
              <a:rPr dirty="0" sz="1200" spc="10" b="0">
                <a:latin typeface="Calibri"/>
                <a:cs typeface="Calibri"/>
              </a:rPr>
              <a:t>event, </a:t>
            </a:r>
            <a:r>
              <a:rPr dirty="0" sz="1200" spc="20" b="0">
                <a:latin typeface="Calibri"/>
                <a:cs typeface="Calibri"/>
              </a:rPr>
              <a:t>topic, </a:t>
            </a:r>
            <a:r>
              <a:rPr dirty="0" sz="1200" spc="15" b="0">
                <a:latin typeface="Calibri"/>
                <a:cs typeface="Calibri"/>
              </a:rPr>
              <a:t>or </a:t>
            </a:r>
            <a:r>
              <a:rPr dirty="0" sz="1200" spc="75" b="0">
                <a:latin typeface="Calibri"/>
                <a:cs typeface="Calibri"/>
              </a:rPr>
              <a:t>issue </a:t>
            </a:r>
            <a:r>
              <a:rPr dirty="0" sz="1200" spc="20" b="0">
                <a:latin typeface="Calibri"/>
                <a:cs typeface="Calibri"/>
              </a:rPr>
              <a:t>that </a:t>
            </a:r>
            <a:r>
              <a:rPr dirty="0" sz="1200" spc="80" b="0">
                <a:latin typeface="Calibri"/>
                <a:cs typeface="Calibri"/>
              </a:rPr>
              <a:t>is </a:t>
            </a:r>
            <a:r>
              <a:rPr dirty="0" sz="1200" spc="25" b="0">
                <a:latin typeface="Calibri"/>
                <a:cs typeface="Calibri"/>
              </a:rPr>
              <a:t>important/interesting, </a:t>
            </a:r>
            <a:r>
              <a:rPr dirty="0" sz="1200" spc="10" b="0">
                <a:latin typeface="Calibri"/>
                <a:cs typeface="Calibri"/>
              </a:rPr>
              <a:t>write </a:t>
            </a:r>
            <a:r>
              <a:rPr dirty="0" sz="1200" spc="40" b="0">
                <a:latin typeface="Calibri"/>
                <a:cs typeface="Calibri"/>
              </a:rPr>
              <a:t>one-page explaining how </a:t>
            </a:r>
            <a:r>
              <a:rPr dirty="0" sz="1200" spc="45" b="0">
                <a:latin typeface="Calibri"/>
                <a:cs typeface="Calibri"/>
              </a:rPr>
              <a:t>this </a:t>
            </a:r>
            <a:r>
              <a:rPr dirty="0" sz="1200" spc="40" b="0">
                <a:latin typeface="Calibri"/>
                <a:cs typeface="Calibri"/>
              </a:rPr>
              <a:t>topic</a:t>
            </a:r>
            <a:r>
              <a:rPr dirty="0" sz="1200" spc="-60" b="0">
                <a:latin typeface="Calibri"/>
                <a:cs typeface="Calibri"/>
              </a:rPr>
              <a:t> </a:t>
            </a:r>
            <a:r>
              <a:rPr dirty="0" sz="1200" spc="15" b="0">
                <a:latin typeface="Calibri"/>
                <a:cs typeface="Calibri"/>
              </a:rPr>
              <a:t>or</a:t>
            </a:r>
            <a:endParaRPr sz="1200">
              <a:latin typeface="Calibri"/>
              <a:cs typeface="Calibri"/>
            </a:endParaRPr>
          </a:p>
          <a:p>
            <a:pPr marL="488315">
              <a:lnSpc>
                <a:spcPct val="100000"/>
              </a:lnSpc>
              <a:spcBef>
                <a:spcPts val="360"/>
              </a:spcBef>
            </a:pPr>
            <a:r>
              <a:rPr dirty="0" sz="1200" spc="75" b="0">
                <a:latin typeface="Calibri"/>
                <a:cs typeface="Calibri"/>
              </a:rPr>
              <a:t>issue </a:t>
            </a:r>
            <a:r>
              <a:rPr dirty="0" sz="1200" spc="40" b="0">
                <a:latin typeface="Calibri"/>
                <a:cs typeface="Calibri"/>
              </a:rPr>
              <a:t>relates </a:t>
            </a:r>
            <a:r>
              <a:rPr dirty="0" sz="1200" spc="20" b="0">
                <a:latin typeface="Calibri"/>
                <a:cs typeface="Calibri"/>
              </a:rPr>
              <a:t>to your </a:t>
            </a:r>
            <a:r>
              <a:rPr dirty="0" sz="1200" spc="5" b="0">
                <a:latin typeface="Calibri"/>
                <a:cs typeface="Calibri"/>
              </a:rPr>
              <a:t>life, </a:t>
            </a:r>
            <a:r>
              <a:rPr dirty="0" sz="1200" spc="50" b="0">
                <a:latin typeface="Calibri"/>
                <a:cs typeface="Calibri"/>
              </a:rPr>
              <a:t>and </a:t>
            </a:r>
            <a:r>
              <a:rPr dirty="0" sz="1200" spc="65" b="0">
                <a:latin typeface="Calibri"/>
                <a:cs typeface="Calibri"/>
              </a:rPr>
              <a:t>make </a:t>
            </a:r>
            <a:r>
              <a:rPr dirty="0" sz="1200" spc="55" b="0">
                <a:latin typeface="Calibri"/>
                <a:cs typeface="Calibri"/>
              </a:rPr>
              <a:t>something</a:t>
            </a:r>
            <a:r>
              <a:rPr dirty="0" sz="1200" spc="-90" b="0">
                <a:latin typeface="Calibri"/>
                <a:cs typeface="Calibri"/>
              </a:rPr>
              <a:t> </a:t>
            </a:r>
            <a:r>
              <a:rPr dirty="0" sz="1200" spc="35" b="0">
                <a:latin typeface="Calibri"/>
                <a:cs typeface="Calibri"/>
              </a:rPr>
              <a:t>creative</a:t>
            </a:r>
            <a:endParaRPr sz="1200">
              <a:latin typeface="Calibri"/>
              <a:cs typeface="Calibri"/>
            </a:endParaRPr>
          </a:p>
          <a:p>
            <a:pPr marL="158750">
              <a:lnSpc>
                <a:spcPct val="100000"/>
              </a:lnSpc>
              <a:spcBef>
                <a:spcPts val="390"/>
              </a:spcBef>
            </a:pPr>
            <a:r>
              <a:rPr dirty="0" spc="-15"/>
              <a:t>III. </a:t>
            </a:r>
            <a:r>
              <a:rPr dirty="0" spc="-55"/>
              <a:t>Current </a:t>
            </a:r>
            <a:r>
              <a:rPr dirty="0" spc="-45"/>
              <a:t>Event </a:t>
            </a:r>
            <a:r>
              <a:rPr dirty="0" spc="-40"/>
              <a:t>Project</a:t>
            </a:r>
            <a:r>
              <a:rPr dirty="0" spc="-130"/>
              <a:t> </a:t>
            </a:r>
            <a:r>
              <a:rPr dirty="0" spc="-5"/>
              <a:t>(40%)</a:t>
            </a:r>
          </a:p>
          <a:p>
            <a:pPr marL="488315" marR="255270" indent="-330200">
              <a:lnSpc>
                <a:spcPct val="125000"/>
              </a:lnSpc>
              <a:spcBef>
                <a:spcPts val="30"/>
              </a:spcBef>
              <a:buSzPct val="133333"/>
              <a:buFont typeface="Times New Roman"/>
              <a:buChar char="●"/>
              <a:tabLst>
                <a:tab pos="488315" algn="l"/>
                <a:tab pos="488950" algn="l"/>
              </a:tabLst>
            </a:pPr>
            <a:r>
              <a:rPr dirty="0" sz="1200" spc="75" b="0">
                <a:latin typeface="Calibri"/>
                <a:cs typeface="Calibri"/>
              </a:rPr>
              <a:t>Choose a </a:t>
            </a:r>
            <a:r>
              <a:rPr dirty="0" sz="1200" spc="20" b="0">
                <a:latin typeface="Calibri"/>
                <a:cs typeface="Calibri"/>
              </a:rPr>
              <a:t>current </a:t>
            </a:r>
            <a:r>
              <a:rPr dirty="0" sz="1200" spc="45" b="0">
                <a:latin typeface="Calibri"/>
                <a:cs typeface="Calibri"/>
              </a:rPr>
              <a:t>event/social </a:t>
            </a:r>
            <a:r>
              <a:rPr dirty="0" sz="1200" spc="30" b="0">
                <a:latin typeface="Calibri"/>
                <a:cs typeface="Calibri"/>
              </a:rPr>
              <a:t>problem/topic, </a:t>
            </a:r>
            <a:r>
              <a:rPr dirty="0" sz="1200" spc="45" b="0">
                <a:latin typeface="Calibri"/>
                <a:cs typeface="Calibri"/>
              </a:rPr>
              <a:t>do </a:t>
            </a:r>
            <a:r>
              <a:rPr dirty="0" sz="1200" spc="20" b="0">
                <a:latin typeface="Calibri"/>
                <a:cs typeface="Calibri"/>
              </a:rPr>
              <a:t>library </a:t>
            </a:r>
            <a:r>
              <a:rPr dirty="0" sz="1200" spc="35" b="0">
                <a:latin typeface="Calibri"/>
                <a:cs typeface="Calibri"/>
              </a:rPr>
              <a:t>research, </a:t>
            </a:r>
            <a:r>
              <a:rPr dirty="0" sz="1200" spc="90" b="0">
                <a:latin typeface="Calibri"/>
                <a:cs typeface="Calibri"/>
              </a:rPr>
              <a:t>discuss </a:t>
            </a:r>
            <a:r>
              <a:rPr dirty="0" sz="1200" spc="40" b="0">
                <a:latin typeface="Calibri"/>
                <a:cs typeface="Calibri"/>
              </a:rPr>
              <a:t>how </a:t>
            </a:r>
            <a:r>
              <a:rPr dirty="0" sz="1200" b="0">
                <a:latin typeface="Calibri"/>
                <a:cs typeface="Calibri"/>
              </a:rPr>
              <a:t>it </a:t>
            </a:r>
            <a:r>
              <a:rPr dirty="0" sz="1200" spc="35" b="0">
                <a:latin typeface="Calibri"/>
                <a:cs typeface="Calibri"/>
              </a:rPr>
              <a:t>relates </a:t>
            </a:r>
            <a:r>
              <a:rPr dirty="0" sz="1200" spc="20" b="0">
                <a:latin typeface="Calibri"/>
                <a:cs typeface="Calibri"/>
              </a:rPr>
              <a:t>to </a:t>
            </a:r>
            <a:r>
              <a:rPr dirty="0" sz="1200" spc="100" b="0">
                <a:latin typeface="Calibri"/>
                <a:cs typeface="Calibri"/>
              </a:rPr>
              <a:t>class </a:t>
            </a:r>
            <a:r>
              <a:rPr dirty="0" sz="1200" spc="20" b="0">
                <a:latin typeface="Calibri"/>
                <a:cs typeface="Calibri"/>
              </a:rPr>
              <a:t>content, </a:t>
            </a:r>
            <a:r>
              <a:rPr dirty="0" sz="1200" spc="50" b="0">
                <a:latin typeface="Calibri"/>
                <a:cs typeface="Calibri"/>
              </a:rPr>
              <a:t>and  </a:t>
            </a:r>
            <a:r>
              <a:rPr dirty="0" sz="1200" spc="10" b="0">
                <a:latin typeface="Calibri"/>
                <a:cs typeface="Calibri"/>
              </a:rPr>
              <a:t>write </a:t>
            </a:r>
            <a:r>
              <a:rPr dirty="0" sz="1200" spc="35" b="0">
                <a:latin typeface="Calibri"/>
                <a:cs typeface="Calibri"/>
              </a:rPr>
              <a:t>about </a:t>
            </a:r>
            <a:r>
              <a:rPr dirty="0" sz="1200" spc="5" b="0">
                <a:latin typeface="Calibri"/>
                <a:cs typeface="Calibri"/>
              </a:rPr>
              <a:t>it. </a:t>
            </a:r>
            <a:r>
              <a:rPr dirty="0" sz="1200" spc="45" b="0">
                <a:latin typeface="Calibri"/>
                <a:cs typeface="Calibri"/>
              </a:rPr>
              <a:t>Project components: </a:t>
            </a:r>
            <a:r>
              <a:rPr dirty="0" sz="1200" spc="60" b="0">
                <a:latin typeface="Calibri"/>
                <a:cs typeface="Calibri"/>
              </a:rPr>
              <a:t>Proposal </a:t>
            </a:r>
            <a:r>
              <a:rPr dirty="0" sz="1200" spc="20" b="0">
                <a:latin typeface="Calibri"/>
                <a:cs typeface="Calibri"/>
              </a:rPr>
              <a:t>(5%), Outline </a:t>
            </a:r>
            <a:r>
              <a:rPr dirty="0" sz="1200" spc="25" b="0">
                <a:latin typeface="Calibri"/>
                <a:cs typeface="Calibri"/>
              </a:rPr>
              <a:t>(10%), </a:t>
            </a:r>
            <a:r>
              <a:rPr dirty="0" sz="1200" spc="55" b="0">
                <a:latin typeface="Calibri"/>
                <a:cs typeface="Calibri"/>
              </a:rPr>
              <a:t>Paper </a:t>
            </a:r>
            <a:r>
              <a:rPr dirty="0" sz="1200" spc="25" b="0">
                <a:latin typeface="Calibri"/>
                <a:cs typeface="Calibri"/>
              </a:rPr>
              <a:t>(20%), </a:t>
            </a:r>
            <a:r>
              <a:rPr dirty="0" sz="1200" spc="40" b="0">
                <a:latin typeface="Calibri"/>
                <a:cs typeface="Calibri"/>
              </a:rPr>
              <a:t>Presentation</a:t>
            </a:r>
            <a:r>
              <a:rPr dirty="0" sz="1200" spc="-5" b="0">
                <a:latin typeface="Calibri"/>
                <a:cs typeface="Calibri"/>
              </a:rPr>
              <a:t> </a:t>
            </a:r>
            <a:r>
              <a:rPr dirty="0" sz="1200" spc="40" b="0">
                <a:latin typeface="Calibri"/>
                <a:cs typeface="Calibri"/>
              </a:rPr>
              <a:t>(5%)</a:t>
            </a:r>
            <a:endParaRPr sz="1200">
              <a:latin typeface="Calibri"/>
              <a:cs typeface="Calibri"/>
            </a:endParaRPr>
          </a:p>
          <a:p>
            <a:pPr marL="158750">
              <a:lnSpc>
                <a:spcPct val="100000"/>
              </a:lnSpc>
              <a:spcBef>
                <a:spcPts val="390"/>
              </a:spcBef>
            </a:pPr>
            <a:r>
              <a:rPr dirty="0" spc="-20"/>
              <a:t>IV. </a:t>
            </a:r>
            <a:r>
              <a:rPr dirty="0" spc="20"/>
              <a:t>In-class </a:t>
            </a:r>
            <a:r>
              <a:rPr dirty="0" spc="-20"/>
              <a:t>Reflections</a:t>
            </a:r>
            <a:r>
              <a:rPr dirty="0" spc="-204"/>
              <a:t> </a:t>
            </a:r>
            <a:r>
              <a:rPr dirty="0" spc="-10"/>
              <a:t>(10%)</a:t>
            </a:r>
          </a:p>
          <a:p>
            <a:pPr marL="488315" marR="5080" indent="-330200">
              <a:lnSpc>
                <a:spcPct val="125000"/>
              </a:lnSpc>
              <a:spcBef>
                <a:spcPts val="30"/>
              </a:spcBef>
              <a:buSzPct val="133333"/>
              <a:buFont typeface="Times New Roman"/>
              <a:buChar char="●"/>
              <a:tabLst>
                <a:tab pos="488315" algn="l"/>
                <a:tab pos="488950" algn="l"/>
              </a:tabLst>
            </a:pPr>
            <a:r>
              <a:rPr dirty="0" sz="1200" spc="45" b="0">
                <a:latin typeface="Calibri"/>
                <a:cs typeface="Calibri"/>
              </a:rPr>
              <a:t>Students </a:t>
            </a:r>
            <a:r>
              <a:rPr dirty="0" sz="1200" spc="10" b="0">
                <a:latin typeface="Calibri"/>
                <a:cs typeface="Calibri"/>
              </a:rPr>
              <a:t>write </a:t>
            </a:r>
            <a:r>
              <a:rPr dirty="0" sz="1200" spc="20" b="0">
                <a:latin typeface="Calibri"/>
                <a:cs typeface="Calibri"/>
              </a:rPr>
              <a:t>10, </a:t>
            </a:r>
            <a:r>
              <a:rPr dirty="0" sz="1200" spc="45" b="0">
                <a:latin typeface="Calibri"/>
                <a:cs typeface="Calibri"/>
              </a:rPr>
              <a:t>1-page </a:t>
            </a:r>
            <a:r>
              <a:rPr dirty="0" sz="1200" spc="40" b="0">
                <a:latin typeface="Calibri"/>
                <a:cs typeface="Calibri"/>
              </a:rPr>
              <a:t>reflections </a:t>
            </a:r>
            <a:r>
              <a:rPr dirty="0" sz="1200" spc="80" b="0">
                <a:latin typeface="Calibri"/>
                <a:cs typeface="Calibri"/>
              </a:rPr>
              <a:t>discussing </a:t>
            </a:r>
            <a:r>
              <a:rPr dirty="0" sz="1200" spc="30" b="0">
                <a:latin typeface="Calibri"/>
                <a:cs typeface="Calibri"/>
              </a:rPr>
              <a:t>what </a:t>
            </a:r>
            <a:r>
              <a:rPr dirty="0" sz="1200" spc="15" b="0">
                <a:latin typeface="Calibri"/>
                <a:cs typeface="Calibri"/>
              </a:rPr>
              <a:t>they </a:t>
            </a:r>
            <a:r>
              <a:rPr dirty="0" sz="1200" spc="45" b="0">
                <a:latin typeface="Calibri"/>
                <a:cs typeface="Calibri"/>
              </a:rPr>
              <a:t>have </a:t>
            </a:r>
            <a:r>
              <a:rPr dirty="0" sz="1200" spc="20" b="0">
                <a:latin typeface="Calibri"/>
                <a:cs typeface="Calibri"/>
              </a:rPr>
              <a:t>learned, </a:t>
            </a:r>
            <a:r>
              <a:rPr dirty="0" sz="1200" spc="30" b="0">
                <a:latin typeface="Calibri"/>
                <a:cs typeface="Calibri"/>
              </a:rPr>
              <a:t>what </a:t>
            </a:r>
            <a:r>
              <a:rPr dirty="0" sz="1200" spc="80" b="0">
                <a:latin typeface="Calibri"/>
                <a:cs typeface="Calibri"/>
              </a:rPr>
              <a:t>is </a:t>
            </a:r>
            <a:r>
              <a:rPr dirty="0" sz="1200" spc="25" b="0">
                <a:latin typeface="Calibri"/>
                <a:cs typeface="Calibri"/>
              </a:rPr>
              <a:t>interesting, </a:t>
            </a:r>
            <a:r>
              <a:rPr dirty="0" sz="1200" spc="50" b="0">
                <a:latin typeface="Calibri"/>
                <a:cs typeface="Calibri"/>
              </a:rPr>
              <a:t>and </a:t>
            </a:r>
            <a:r>
              <a:rPr dirty="0" sz="1200" spc="35" b="0">
                <a:latin typeface="Calibri"/>
                <a:cs typeface="Calibri"/>
              </a:rPr>
              <a:t>how </a:t>
            </a:r>
            <a:r>
              <a:rPr dirty="0" sz="1200" b="0">
                <a:latin typeface="Calibri"/>
                <a:cs typeface="Calibri"/>
              </a:rPr>
              <a:t>it </a:t>
            </a:r>
            <a:r>
              <a:rPr dirty="0" sz="1200" spc="35" b="0">
                <a:latin typeface="Calibri"/>
                <a:cs typeface="Calibri"/>
              </a:rPr>
              <a:t>relates </a:t>
            </a:r>
            <a:r>
              <a:rPr dirty="0" sz="1200" spc="20" b="0">
                <a:latin typeface="Calibri"/>
                <a:cs typeface="Calibri"/>
              </a:rPr>
              <a:t>to  </a:t>
            </a:r>
            <a:r>
              <a:rPr dirty="0" sz="1200" spc="35" b="0">
                <a:latin typeface="Calibri"/>
                <a:cs typeface="Calibri"/>
              </a:rPr>
              <a:t>them </a:t>
            </a:r>
            <a:r>
              <a:rPr dirty="0" sz="1200" spc="50" b="0">
                <a:latin typeface="Calibri"/>
                <a:cs typeface="Calibri"/>
              </a:rPr>
              <a:t>and </a:t>
            </a:r>
            <a:r>
              <a:rPr dirty="0" sz="1200" spc="55" b="0">
                <a:latin typeface="Calibri"/>
                <a:cs typeface="Calibri"/>
              </a:rPr>
              <a:t>society</a:t>
            </a:r>
            <a:r>
              <a:rPr dirty="0" sz="1200" spc="-25" b="0">
                <a:latin typeface="Calibri"/>
                <a:cs typeface="Calibri"/>
              </a:rPr>
              <a:t> </a:t>
            </a:r>
            <a:r>
              <a:rPr dirty="0" sz="1200" spc="30" b="0">
                <a:latin typeface="Calibri"/>
                <a:cs typeface="Calibri"/>
              </a:rPr>
              <a:t>today.</a:t>
            </a:r>
            <a:endParaRPr sz="1200">
              <a:latin typeface="Calibri"/>
              <a:cs typeface="Calibri"/>
            </a:endParaRPr>
          </a:p>
          <a:p>
            <a:pPr marL="158750">
              <a:lnSpc>
                <a:spcPct val="100000"/>
              </a:lnSpc>
              <a:spcBef>
                <a:spcPts val="390"/>
              </a:spcBef>
            </a:pPr>
            <a:r>
              <a:rPr dirty="0" spc="-35"/>
              <a:t>V. Participation</a:t>
            </a:r>
            <a:r>
              <a:rPr dirty="0" spc="-114"/>
              <a:t> </a:t>
            </a:r>
            <a:r>
              <a:rPr dirty="0" spc="-10"/>
              <a:t>(20%)</a:t>
            </a:r>
          </a:p>
          <a:p>
            <a:pPr marL="488315" indent="-330200">
              <a:lnSpc>
                <a:spcPct val="100000"/>
              </a:lnSpc>
              <a:spcBef>
                <a:spcPts val="395"/>
              </a:spcBef>
              <a:buSzPct val="133333"/>
              <a:buFont typeface="Times New Roman"/>
              <a:buChar char="●"/>
              <a:tabLst>
                <a:tab pos="488315" algn="l"/>
                <a:tab pos="488950" algn="l"/>
              </a:tabLst>
            </a:pPr>
            <a:r>
              <a:rPr dirty="0" sz="1200" spc="85" b="0">
                <a:latin typeface="Calibri"/>
                <a:cs typeface="Calibri"/>
              </a:rPr>
              <a:t>Zoom </a:t>
            </a:r>
            <a:r>
              <a:rPr dirty="0" sz="1200" spc="40" b="0">
                <a:latin typeface="Calibri"/>
                <a:cs typeface="Calibri"/>
              </a:rPr>
              <a:t>meeting </a:t>
            </a:r>
            <a:r>
              <a:rPr dirty="0" sz="1200" spc="30" b="0">
                <a:latin typeface="Calibri"/>
                <a:cs typeface="Calibri"/>
              </a:rPr>
              <a:t>breakout </a:t>
            </a:r>
            <a:r>
              <a:rPr dirty="0" sz="1200" spc="40" b="0">
                <a:latin typeface="Calibri"/>
                <a:cs typeface="Calibri"/>
              </a:rPr>
              <a:t>room group </a:t>
            </a:r>
            <a:r>
              <a:rPr dirty="0" sz="1200" spc="30" b="0">
                <a:latin typeface="Calibri"/>
                <a:cs typeface="Calibri"/>
              </a:rPr>
              <a:t>work </a:t>
            </a:r>
            <a:r>
              <a:rPr dirty="0" sz="1200" spc="50" b="0">
                <a:latin typeface="Calibri"/>
                <a:cs typeface="Calibri"/>
              </a:rPr>
              <a:t>and </a:t>
            </a:r>
            <a:r>
              <a:rPr dirty="0" sz="1200" spc="75" b="0">
                <a:latin typeface="Calibri"/>
                <a:cs typeface="Calibri"/>
              </a:rPr>
              <a:t>discussion </a:t>
            </a:r>
            <a:r>
              <a:rPr dirty="0" sz="1200" spc="35" b="0">
                <a:latin typeface="Calibri"/>
                <a:cs typeface="Calibri"/>
              </a:rPr>
              <a:t>board</a:t>
            </a:r>
            <a:r>
              <a:rPr dirty="0" sz="1200" spc="-160" b="0">
                <a:latin typeface="Calibri"/>
                <a:cs typeface="Calibri"/>
              </a:rPr>
              <a:t> </a:t>
            </a:r>
            <a:r>
              <a:rPr dirty="0" sz="1200" spc="65" b="0">
                <a:latin typeface="Calibri"/>
                <a:cs typeface="Calibri"/>
              </a:rPr>
              <a:t>posts.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7586" y="778001"/>
            <a:ext cx="429006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130"/>
              <a:t>Remote </a:t>
            </a:r>
            <a:r>
              <a:rPr dirty="0" sz="3200" spc="280"/>
              <a:t>Class</a:t>
            </a:r>
            <a:r>
              <a:rPr dirty="0" sz="3200" spc="-15"/>
              <a:t> </a:t>
            </a:r>
            <a:r>
              <a:rPr dirty="0" sz="3200" spc="90"/>
              <a:t>Structure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77926" y="1723440"/>
            <a:ext cx="6442075" cy="337883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1600" spc="-25" b="1">
                <a:solidFill>
                  <a:srgbClr val="737373"/>
                </a:solidFill>
                <a:latin typeface="Trebuchet MS"/>
                <a:cs typeface="Trebuchet MS"/>
              </a:rPr>
              <a:t>Communication </a:t>
            </a:r>
            <a:r>
              <a:rPr dirty="0" sz="1600" spc="-80" b="1">
                <a:solidFill>
                  <a:srgbClr val="737373"/>
                </a:solidFill>
                <a:latin typeface="Trebuchet MS"/>
                <a:cs typeface="Trebuchet MS"/>
              </a:rPr>
              <a:t>&amp;</a:t>
            </a:r>
            <a:r>
              <a:rPr dirty="0" sz="1600" spc="-145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600" spc="-30" b="1">
                <a:solidFill>
                  <a:srgbClr val="737373"/>
                </a:solidFill>
                <a:latin typeface="Trebuchet MS"/>
                <a:cs typeface="Trebuchet MS"/>
              </a:rPr>
              <a:t>Contact</a:t>
            </a:r>
            <a:endParaRPr sz="1600">
              <a:latin typeface="Trebuchet MS"/>
              <a:cs typeface="Trebuchet MS"/>
            </a:endParaRPr>
          </a:p>
          <a:p>
            <a:pPr marL="298450" indent="-285750">
              <a:lnSpc>
                <a:spcPct val="100000"/>
              </a:lnSpc>
              <a:spcBef>
                <a:spcPts val="480"/>
              </a:spcBef>
              <a:buFont typeface="Times New Roman"/>
              <a:buChar char="●"/>
              <a:tabLst>
                <a:tab pos="297815" algn="l"/>
                <a:tab pos="298450" algn="l"/>
              </a:tabLst>
            </a:pPr>
            <a:r>
              <a:rPr dirty="0" sz="1600" spc="75">
                <a:solidFill>
                  <a:srgbClr val="737373"/>
                </a:solidFill>
                <a:latin typeface="Calibri"/>
                <a:cs typeface="Calibri"/>
              </a:rPr>
              <a:t>Synchronous </a:t>
            </a:r>
            <a:r>
              <a:rPr dirty="0" sz="1600" spc="114">
                <a:solidFill>
                  <a:srgbClr val="737373"/>
                </a:solidFill>
                <a:latin typeface="Calibri"/>
                <a:cs typeface="Calibri"/>
              </a:rPr>
              <a:t>Zoom </a:t>
            </a:r>
            <a:r>
              <a:rPr dirty="0" sz="1600" spc="60">
                <a:solidFill>
                  <a:srgbClr val="737373"/>
                </a:solidFill>
                <a:latin typeface="Calibri"/>
                <a:cs typeface="Calibri"/>
              </a:rPr>
              <a:t>Meetings </a:t>
            </a:r>
            <a:r>
              <a:rPr dirty="0" sz="1600" spc="75">
                <a:solidFill>
                  <a:srgbClr val="737373"/>
                </a:solidFill>
                <a:latin typeface="Calibri"/>
                <a:cs typeface="Calibri"/>
              </a:rPr>
              <a:t>(once </a:t>
            </a:r>
            <a:r>
              <a:rPr dirty="0" sz="1600" spc="105">
                <a:solidFill>
                  <a:srgbClr val="737373"/>
                </a:solidFill>
                <a:latin typeface="Calibri"/>
                <a:cs typeface="Calibri"/>
              </a:rPr>
              <a:t>a</a:t>
            </a:r>
            <a:r>
              <a:rPr dirty="0" sz="1600" spc="-12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55">
                <a:solidFill>
                  <a:srgbClr val="737373"/>
                </a:solidFill>
                <a:latin typeface="Calibri"/>
                <a:cs typeface="Calibri"/>
              </a:rPr>
              <a:t>week)</a:t>
            </a:r>
            <a:endParaRPr sz="16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480"/>
              </a:spcBef>
              <a:buFont typeface="Times New Roman"/>
              <a:buChar char="●"/>
              <a:tabLst>
                <a:tab pos="297815" algn="l"/>
                <a:tab pos="298450" algn="l"/>
              </a:tabLst>
            </a:pPr>
            <a:r>
              <a:rPr dirty="0" sz="1600" spc="60">
                <a:solidFill>
                  <a:srgbClr val="737373"/>
                </a:solidFill>
                <a:latin typeface="Calibri"/>
                <a:cs typeface="Calibri"/>
              </a:rPr>
              <a:t>Available </a:t>
            </a:r>
            <a:r>
              <a:rPr dirty="0" sz="1600" spc="25">
                <a:solidFill>
                  <a:srgbClr val="737373"/>
                </a:solidFill>
                <a:latin typeface="Calibri"/>
                <a:cs typeface="Calibri"/>
              </a:rPr>
              <a:t>to </a:t>
            </a:r>
            <a:r>
              <a:rPr dirty="0" sz="1600" spc="70">
                <a:solidFill>
                  <a:srgbClr val="737373"/>
                </a:solidFill>
                <a:latin typeface="Calibri"/>
                <a:cs typeface="Calibri"/>
              </a:rPr>
              <a:t>students </a:t>
            </a:r>
            <a:r>
              <a:rPr dirty="0" sz="1600" spc="40">
                <a:solidFill>
                  <a:srgbClr val="737373"/>
                </a:solidFill>
                <a:latin typeface="Calibri"/>
                <a:cs typeface="Calibri"/>
              </a:rPr>
              <a:t>through email, </a:t>
            </a:r>
            <a:r>
              <a:rPr dirty="0" sz="1600" spc="80">
                <a:solidFill>
                  <a:srgbClr val="737373"/>
                </a:solidFill>
                <a:latin typeface="Calibri"/>
                <a:cs typeface="Calibri"/>
              </a:rPr>
              <a:t>Canvas, </a:t>
            </a:r>
            <a:r>
              <a:rPr dirty="0" sz="1600" spc="114">
                <a:solidFill>
                  <a:srgbClr val="737373"/>
                </a:solidFill>
                <a:latin typeface="Calibri"/>
                <a:cs typeface="Calibri"/>
              </a:rPr>
              <a:t>Zoom</a:t>
            </a:r>
            <a:r>
              <a:rPr dirty="0" sz="1600" spc="-2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55">
                <a:solidFill>
                  <a:srgbClr val="737373"/>
                </a:solidFill>
                <a:latin typeface="Calibri"/>
                <a:cs typeface="Calibri"/>
              </a:rPr>
              <a:t>appointments</a:t>
            </a:r>
            <a:endParaRPr sz="16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480"/>
              </a:spcBef>
              <a:buFont typeface="Times New Roman"/>
              <a:buChar char="●"/>
              <a:tabLst>
                <a:tab pos="297815" algn="l"/>
                <a:tab pos="298450" algn="l"/>
              </a:tabLst>
            </a:pPr>
            <a:r>
              <a:rPr dirty="0" sz="1600" spc="50">
                <a:solidFill>
                  <a:srgbClr val="737373"/>
                </a:solidFill>
                <a:latin typeface="Calibri"/>
                <a:cs typeface="Calibri"/>
              </a:rPr>
              <a:t>Student </a:t>
            </a:r>
            <a:r>
              <a:rPr dirty="0" sz="1600" spc="65">
                <a:solidFill>
                  <a:srgbClr val="737373"/>
                </a:solidFill>
                <a:latin typeface="Calibri"/>
                <a:cs typeface="Calibri"/>
              </a:rPr>
              <a:t>hours </a:t>
            </a:r>
            <a:r>
              <a:rPr dirty="0" sz="1600" spc="40">
                <a:solidFill>
                  <a:srgbClr val="737373"/>
                </a:solidFill>
                <a:latin typeface="Calibri"/>
                <a:cs typeface="Calibri"/>
              </a:rPr>
              <a:t>through</a:t>
            </a:r>
            <a:r>
              <a:rPr dirty="0" sz="1600" spc="15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114">
                <a:solidFill>
                  <a:srgbClr val="737373"/>
                </a:solidFill>
                <a:latin typeface="Calibri"/>
                <a:cs typeface="Calibri"/>
              </a:rPr>
              <a:t>Zoom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1600" spc="-40" b="1">
                <a:solidFill>
                  <a:srgbClr val="737373"/>
                </a:solidFill>
                <a:latin typeface="Trebuchet MS"/>
                <a:cs typeface="Trebuchet MS"/>
              </a:rPr>
              <a:t>Content </a:t>
            </a:r>
            <a:r>
              <a:rPr dirty="0" sz="1600" spc="-55" b="1">
                <a:solidFill>
                  <a:srgbClr val="737373"/>
                </a:solidFill>
                <a:latin typeface="Trebuchet MS"/>
                <a:cs typeface="Trebuchet MS"/>
              </a:rPr>
              <a:t>in</a:t>
            </a:r>
            <a:r>
              <a:rPr dirty="0" sz="1600" spc="-145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600" spc="15" b="1">
                <a:solidFill>
                  <a:srgbClr val="737373"/>
                </a:solidFill>
                <a:latin typeface="Trebuchet MS"/>
                <a:cs typeface="Trebuchet MS"/>
              </a:rPr>
              <a:t>Canvas</a:t>
            </a:r>
            <a:endParaRPr sz="1600">
              <a:latin typeface="Trebuchet MS"/>
              <a:cs typeface="Trebuchet MS"/>
            </a:endParaRPr>
          </a:p>
          <a:p>
            <a:pPr marL="298450" indent="-285750">
              <a:lnSpc>
                <a:spcPct val="100000"/>
              </a:lnSpc>
              <a:spcBef>
                <a:spcPts val="480"/>
              </a:spcBef>
              <a:buFont typeface="Times New Roman"/>
              <a:buChar char="●"/>
              <a:tabLst>
                <a:tab pos="297815" algn="l"/>
                <a:tab pos="298450" algn="l"/>
              </a:tabLst>
            </a:pPr>
            <a:r>
              <a:rPr dirty="0" sz="1600" spc="40">
                <a:solidFill>
                  <a:srgbClr val="737373"/>
                </a:solidFill>
                <a:latin typeface="Calibri"/>
                <a:cs typeface="Calibri"/>
              </a:rPr>
              <a:t>Module content </a:t>
            </a:r>
            <a:r>
              <a:rPr dirty="0" sz="1600" spc="105">
                <a:solidFill>
                  <a:srgbClr val="737373"/>
                </a:solidFill>
                <a:latin typeface="Calibri"/>
                <a:cs typeface="Calibri"/>
              </a:rPr>
              <a:t>pages </a:t>
            </a:r>
            <a:r>
              <a:rPr dirty="0" sz="1600" spc="250">
                <a:solidFill>
                  <a:srgbClr val="737373"/>
                </a:solidFill>
                <a:latin typeface="Calibri"/>
                <a:cs typeface="Calibri"/>
              </a:rPr>
              <a:t>– </a:t>
            </a:r>
            <a:r>
              <a:rPr dirty="0" sz="1600" spc="45">
                <a:solidFill>
                  <a:srgbClr val="737373"/>
                </a:solidFill>
                <a:latin typeface="Calibri"/>
                <a:cs typeface="Calibri"/>
              </a:rPr>
              <a:t>all </a:t>
            </a:r>
            <a:r>
              <a:rPr dirty="0" sz="1600" spc="15">
                <a:solidFill>
                  <a:srgbClr val="737373"/>
                </a:solidFill>
                <a:latin typeface="Calibri"/>
                <a:cs typeface="Calibri"/>
              </a:rPr>
              <a:t>work, </a:t>
            </a:r>
            <a:r>
              <a:rPr dirty="0" sz="1600" spc="25">
                <a:solidFill>
                  <a:srgbClr val="737373"/>
                </a:solidFill>
                <a:latin typeface="Calibri"/>
                <a:cs typeface="Calibri"/>
              </a:rPr>
              <a:t>content, </a:t>
            </a:r>
            <a:r>
              <a:rPr dirty="0" sz="1600" spc="100">
                <a:solidFill>
                  <a:srgbClr val="737373"/>
                </a:solidFill>
                <a:latin typeface="Calibri"/>
                <a:cs typeface="Calibri"/>
              </a:rPr>
              <a:t>assignments </a:t>
            </a:r>
            <a:r>
              <a:rPr dirty="0" sz="1600" spc="30">
                <a:solidFill>
                  <a:srgbClr val="737373"/>
                </a:solidFill>
                <a:latin typeface="Calibri"/>
                <a:cs typeface="Calibri"/>
              </a:rPr>
              <a:t>in </a:t>
            </a:r>
            <a:r>
              <a:rPr dirty="0" sz="1600" spc="50">
                <a:solidFill>
                  <a:srgbClr val="737373"/>
                </a:solidFill>
                <a:latin typeface="Calibri"/>
                <a:cs typeface="Calibri"/>
              </a:rPr>
              <a:t>one</a:t>
            </a:r>
            <a:r>
              <a:rPr dirty="0" sz="1600" spc="-16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70">
                <a:solidFill>
                  <a:srgbClr val="737373"/>
                </a:solidFill>
                <a:latin typeface="Calibri"/>
                <a:cs typeface="Calibri"/>
              </a:rPr>
              <a:t>place</a:t>
            </a:r>
            <a:endParaRPr sz="16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480"/>
              </a:spcBef>
              <a:buFont typeface="Times New Roman"/>
              <a:buChar char="●"/>
              <a:tabLst>
                <a:tab pos="297815" algn="l"/>
                <a:tab pos="298450" algn="l"/>
              </a:tabLst>
            </a:pPr>
            <a:r>
              <a:rPr dirty="0" sz="1600" spc="80">
                <a:solidFill>
                  <a:srgbClr val="737373"/>
                </a:solidFill>
                <a:latin typeface="Calibri"/>
                <a:cs typeface="Calibri"/>
              </a:rPr>
              <a:t>Topical </a:t>
            </a:r>
            <a:r>
              <a:rPr dirty="0" sz="1600" spc="45">
                <a:solidFill>
                  <a:srgbClr val="737373"/>
                </a:solidFill>
                <a:latin typeface="Calibri"/>
                <a:cs typeface="Calibri"/>
              </a:rPr>
              <a:t>mini-lectures </a:t>
            </a:r>
            <a:r>
              <a:rPr dirty="0" sz="1600" spc="50">
                <a:solidFill>
                  <a:srgbClr val="737373"/>
                </a:solidFill>
                <a:latin typeface="Calibri"/>
                <a:cs typeface="Calibri"/>
              </a:rPr>
              <a:t>on</a:t>
            </a:r>
            <a:r>
              <a:rPr dirty="0" sz="1600" spc="-35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45">
                <a:solidFill>
                  <a:srgbClr val="737373"/>
                </a:solidFill>
                <a:latin typeface="Calibri"/>
                <a:cs typeface="Calibri"/>
              </a:rPr>
              <a:t>content</a:t>
            </a:r>
            <a:endParaRPr sz="16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480"/>
              </a:spcBef>
              <a:buFont typeface="Times New Roman"/>
              <a:buChar char="●"/>
              <a:tabLst>
                <a:tab pos="297815" algn="l"/>
                <a:tab pos="298450" algn="l"/>
              </a:tabLst>
            </a:pPr>
            <a:r>
              <a:rPr dirty="0" sz="1600" spc="85">
                <a:solidFill>
                  <a:srgbClr val="737373"/>
                </a:solidFill>
                <a:latin typeface="Calibri"/>
                <a:cs typeface="Calibri"/>
              </a:rPr>
              <a:t>Topical </a:t>
            </a:r>
            <a:r>
              <a:rPr dirty="0" sz="1600" spc="45">
                <a:solidFill>
                  <a:srgbClr val="737373"/>
                </a:solidFill>
                <a:latin typeface="Calibri"/>
                <a:cs typeface="Calibri"/>
              </a:rPr>
              <a:t>mini-lectures </a:t>
            </a:r>
            <a:r>
              <a:rPr dirty="0" sz="1600" spc="50">
                <a:solidFill>
                  <a:srgbClr val="737373"/>
                </a:solidFill>
                <a:latin typeface="Calibri"/>
                <a:cs typeface="Calibri"/>
              </a:rPr>
              <a:t>on</a:t>
            </a:r>
            <a:r>
              <a:rPr dirty="0" sz="1600" spc="-3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100">
                <a:solidFill>
                  <a:srgbClr val="737373"/>
                </a:solidFill>
                <a:latin typeface="Calibri"/>
                <a:cs typeface="Calibri"/>
              </a:rPr>
              <a:t>assignments</a:t>
            </a:r>
            <a:endParaRPr sz="16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480"/>
              </a:spcBef>
              <a:buFont typeface="Times New Roman"/>
              <a:buChar char="●"/>
              <a:tabLst>
                <a:tab pos="297815" algn="l"/>
                <a:tab pos="298450" algn="l"/>
              </a:tabLst>
            </a:pPr>
            <a:r>
              <a:rPr dirty="0" sz="1600" spc="100">
                <a:solidFill>
                  <a:srgbClr val="737373"/>
                </a:solidFill>
                <a:latin typeface="Calibri"/>
                <a:cs typeface="Calibri"/>
              </a:rPr>
              <a:t>Links </a:t>
            </a:r>
            <a:r>
              <a:rPr dirty="0" sz="1600" spc="25">
                <a:solidFill>
                  <a:srgbClr val="737373"/>
                </a:solidFill>
                <a:latin typeface="Calibri"/>
                <a:cs typeface="Calibri"/>
              </a:rPr>
              <a:t>to </a:t>
            </a:r>
            <a:r>
              <a:rPr dirty="0" sz="1600" spc="60">
                <a:solidFill>
                  <a:srgbClr val="737373"/>
                </a:solidFill>
                <a:latin typeface="Calibri"/>
                <a:cs typeface="Calibri"/>
              </a:rPr>
              <a:t>captioned </a:t>
            </a:r>
            <a:r>
              <a:rPr dirty="0" sz="1600" spc="114">
                <a:solidFill>
                  <a:srgbClr val="737373"/>
                </a:solidFill>
                <a:latin typeface="Calibri"/>
                <a:cs typeface="Calibri"/>
              </a:rPr>
              <a:t>Zoom </a:t>
            </a:r>
            <a:r>
              <a:rPr dirty="0" sz="1600" spc="55">
                <a:solidFill>
                  <a:srgbClr val="737373"/>
                </a:solidFill>
                <a:latin typeface="Calibri"/>
                <a:cs typeface="Calibri"/>
              </a:rPr>
              <a:t>meeting</a:t>
            </a:r>
            <a:r>
              <a:rPr dirty="0" sz="1600" spc="-12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65">
                <a:solidFill>
                  <a:srgbClr val="737373"/>
                </a:solidFill>
                <a:latin typeface="Calibri"/>
                <a:cs typeface="Calibri"/>
              </a:rPr>
              <a:t>recordings</a:t>
            </a:r>
            <a:endParaRPr sz="16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480"/>
              </a:spcBef>
              <a:buFont typeface="Times New Roman"/>
              <a:buChar char="●"/>
              <a:tabLst>
                <a:tab pos="297815" algn="l"/>
                <a:tab pos="298450" algn="l"/>
              </a:tabLst>
            </a:pPr>
            <a:r>
              <a:rPr dirty="0" sz="1600" spc="100">
                <a:solidFill>
                  <a:srgbClr val="737373"/>
                </a:solidFill>
                <a:latin typeface="Calibri"/>
                <a:cs typeface="Calibri"/>
              </a:rPr>
              <a:t>Links </a:t>
            </a:r>
            <a:r>
              <a:rPr dirty="0" sz="1600" spc="25">
                <a:solidFill>
                  <a:srgbClr val="737373"/>
                </a:solidFill>
                <a:latin typeface="Calibri"/>
                <a:cs typeface="Calibri"/>
              </a:rPr>
              <a:t>to </a:t>
            </a:r>
            <a:r>
              <a:rPr dirty="0" sz="1600" spc="95">
                <a:solidFill>
                  <a:srgbClr val="737373"/>
                </a:solidFill>
                <a:latin typeface="Calibri"/>
                <a:cs typeface="Calibri"/>
              </a:rPr>
              <a:t>discussion </a:t>
            </a:r>
            <a:r>
              <a:rPr dirty="0" sz="1600" spc="50">
                <a:solidFill>
                  <a:srgbClr val="737373"/>
                </a:solidFill>
                <a:latin typeface="Calibri"/>
                <a:cs typeface="Calibri"/>
              </a:rPr>
              <a:t>boards, </a:t>
            </a:r>
            <a:r>
              <a:rPr dirty="0" sz="1600" spc="70">
                <a:solidFill>
                  <a:srgbClr val="737373"/>
                </a:solidFill>
                <a:latin typeface="Calibri"/>
                <a:cs typeface="Calibri"/>
              </a:rPr>
              <a:t>quizzes, and </a:t>
            </a:r>
            <a:r>
              <a:rPr dirty="0" sz="1600" spc="95">
                <a:solidFill>
                  <a:srgbClr val="737373"/>
                </a:solidFill>
                <a:latin typeface="Calibri"/>
                <a:cs typeface="Calibri"/>
              </a:rPr>
              <a:t>assignments</a:t>
            </a:r>
            <a:r>
              <a:rPr dirty="0" sz="1600" spc="-1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50">
                <a:solidFill>
                  <a:srgbClr val="737373"/>
                </a:solidFill>
                <a:latin typeface="Calibri"/>
                <a:cs typeface="Calibri"/>
              </a:rPr>
              <a:t>due</a:t>
            </a:r>
            <a:endParaRPr sz="16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480"/>
              </a:spcBef>
              <a:buFont typeface="Times New Roman"/>
              <a:buChar char="●"/>
              <a:tabLst>
                <a:tab pos="297815" algn="l"/>
                <a:tab pos="298450" algn="l"/>
              </a:tabLst>
            </a:pPr>
            <a:r>
              <a:rPr dirty="0" sz="1600" spc="55">
                <a:solidFill>
                  <a:srgbClr val="737373"/>
                </a:solidFill>
                <a:latin typeface="Calibri"/>
                <a:cs typeface="Calibri"/>
              </a:rPr>
              <a:t>Video</a:t>
            </a:r>
            <a:r>
              <a:rPr dirty="0" sz="1600" spc="2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85">
                <a:solidFill>
                  <a:srgbClr val="737373"/>
                </a:solidFill>
                <a:latin typeface="Calibri"/>
                <a:cs typeface="Calibri"/>
              </a:rPr>
              <a:t>clips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672" y="895095"/>
            <a:ext cx="728599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100"/>
              <a:t>Equitable </a:t>
            </a:r>
            <a:r>
              <a:rPr dirty="0" sz="3200" spc="185"/>
              <a:t>Practices </a:t>
            </a:r>
            <a:r>
              <a:rPr dirty="0" sz="3200" spc="75"/>
              <a:t>for </a:t>
            </a:r>
            <a:r>
              <a:rPr dirty="0" sz="3200" spc="130"/>
              <a:t>Remote</a:t>
            </a:r>
            <a:r>
              <a:rPr dirty="0" sz="3200" spc="-65"/>
              <a:t> </a:t>
            </a:r>
            <a:r>
              <a:rPr dirty="0" sz="3200" spc="135"/>
              <a:t>Learning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50672" y="1676558"/>
            <a:ext cx="7717790" cy="339153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1800" spc="-35" b="1">
                <a:solidFill>
                  <a:srgbClr val="737373"/>
                </a:solidFill>
                <a:latin typeface="Trebuchet MS"/>
                <a:cs typeface="Trebuchet MS"/>
              </a:rPr>
              <a:t>Demonstrate </a:t>
            </a:r>
            <a:r>
              <a:rPr dirty="0" sz="1800" spc="-40" b="1">
                <a:solidFill>
                  <a:srgbClr val="737373"/>
                </a:solidFill>
                <a:latin typeface="Trebuchet MS"/>
                <a:cs typeface="Trebuchet MS"/>
              </a:rPr>
              <a:t>you </a:t>
            </a:r>
            <a:r>
              <a:rPr dirty="0" sz="1800" spc="-45" b="1">
                <a:solidFill>
                  <a:srgbClr val="737373"/>
                </a:solidFill>
                <a:latin typeface="Trebuchet MS"/>
                <a:cs typeface="Trebuchet MS"/>
              </a:rPr>
              <a:t>care about</a:t>
            </a:r>
            <a:r>
              <a:rPr dirty="0" sz="1800" spc="-24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800" spc="-20" b="1">
                <a:solidFill>
                  <a:srgbClr val="737373"/>
                </a:solidFill>
                <a:latin typeface="Trebuchet MS"/>
                <a:cs typeface="Trebuchet MS"/>
              </a:rPr>
              <a:t>students</a:t>
            </a:r>
            <a:endParaRPr sz="1800">
              <a:latin typeface="Trebuchet MS"/>
              <a:cs typeface="Trebuchet MS"/>
            </a:endParaRPr>
          </a:p>
          <a:p>
            <a:pPr marL="469900" indent="-330200">
              <a:lnSpc>
                <a:spcPct val="100000"/>
              </a:lnSpc>
              <a:spcBef>
                <a:spcPts val="315"/>
              </a:spcBef>
              <a:buFont typeface="Times New Roman"/>
              <a:buChar char="●"/>
              <a:tabLst>
                <a:tab pos="469265" algn="l"/>
                <a:tab pos="469900" algn="l"/>
              </a:tabLst>
            </a:pPr>
            <a:r>
              <a:rPr dirty="0" sz="1600" spc="90">
                <a:solidFill>
                  <a:srgbClr val="737373"/>
                </a:solidFill>
                <a:latin typeface="Calibri"/>
                <a:cs typeface="Calibri"/>
              </a:rPr>
              <a:t>Reassure </a:t>
            </a:r>
            <a:r>
              <a:rPr dirty="0" sz="1600" spc="45">
                <a:solidFill>
                  <a:srgbClr val="737373"/>
                </a:solidFill>
                <a:latin typeface="Calibri"/>
                <a:cs typeface="Calibri"/>
              </a:rPr>
              <a:t>them </a:t>
            </a:r>
            <a:r>
              <a:rPr dirty="0" sz="1600" spc="30">
                <a:solidFill>
                  <a:srgbClr val="737373"/>
                </a:solidFill>
                <a:latin typeface="Calibri"/>
                <a:cs typeface="Calibri"/>
              </a:rPr>
              <a:t>that </a:t>
            </a:r>
            <a:r>
              <a:rPr dirty="0" sz="1600" spc="35">
                <a:solidFill>
                  <a:srgbClr val="737373"/>
                </a:solidFill>
                <a:latin typeface="Calibri"/>
                <a:cs typeface="Calibri"/>
              </a:rPr>
              <a:t>together </a:t>
            </a:r>
            <a:r>
              <a:rPr dirty="0" sz="1600" spc="45">
                <a:solidFill>
                  <a:srgbClr val="737373"/>
                </a:solidFill>
                <a:latin typeface="Calibri"/>
                <a:cs typeface="Calibri"/>
              </a:rPr>
              <a:t>you </a:t>
            </a:r>
            <a:r>
              <a:rPr dirty="0" sz="1600" spc="25">
                <a:solidFill>
                  <a:srgbClr val="737373"/>
                </a:solidFill>
                <a:latin typeface="Calibri"/>
                <a:cs typeface="Calibri"/>
              </a:rPr>
              <a:t>will </a:t>
            </a:r>
            <a:r>
              <a:rPr dirty="0" sz="1600" spc="55">
                <a:solidFill>
                  <a:srgbClr val="737373"/>
                </a:solidFill>
                <a:latin typeface="Calibri"/>
                <a:cs typeface="Calibri"/>
              </a:rPr>
              <a:t>get </a:t>
            </a:r>
            <a:r>
              <a:rPr dirty="0" sz="1600" spc="40">
                <a:solidFill>
                  <a:srgbClr val="737373"/>
                </a:solidFill>
                <a:latin typeface="Calibri"/>
                <a:cs typeface="Calibri"/>
              </a:rPr>
              <a:t>through </a:t>
            </a:r>
            <a:r>
              <a:rPr dirty="0" sz="1600" spc="60">
                <a:solidFill>
                  <a:srgbClr val="737373"/>
                </a:solidFill>
                <a:latin typeface="Calibri"/>
                <a:cs typeface="Calibri"/>
              </a:rPr>
              <a:t>this </a:t>
            </a:r>
            <a:r>
              <a:rPr dirty="0" sz="1600" spc="10">
                <a:solidFill>
                  <a:srgbClr val="737373"/>
                </a:solidFill>
                <a:latin typeface="Calibri"/>
                <a:cs typeface="Calibri"/>
              </a:rPr>
              <a:t>“new</a:t>
            </a:r>
            <a:r>
              <a:rPr dirty="0" sz="1600" spc="-5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35">
                <a:solidFill>
                  <a:srgbClr val="737373"/>
                </a:solidFill>
                <a:latin typeface="Calibri"/>
                <a:cs typeface="Calibri"/>
              </a:rPr>
              <a:t>normal”</a:t>
            </a:r>
            <a:endParaRPr sz="1600">
              <a:latin typeface="Calibri"/>
              <a:cs typeface="Calibri"/>
            </a:endParaRPr>
          </a:p>
          <a:p>
            <a:pPr marL="469900" indent="-330200">
              <a:lnSpc>
                <a:spcPct val="100000"/>
              </a:lnSpc>
              <a:spcBef>
                <a:spcPts val="285"/>
              </a:spcBef>
              <a:buFont typeface="Times New Roman"/>
              <a:buChar char="●"/>
              <a:tabLst>
                <a:tab pos="469265" algn="l"/>
                <a:tab pos="469900" algn="l"/>
              </a:tabLst>
            </a:pPr>
            <a:r>
              <a:rPr dirty="0" sz="1600" spc="75">
                <a:solidFill>
                  <a:srgbClr val="737373"/>
                </a:solidFill>
                <a:latin typeface="Calibri"/>
                <a:cs typeface="Calibri"/>
              </a:rPr>
              <a:t>Connect </a:t>
            </a:r>
            <a:r>
              <a:rPr dirty="0" sz="1600" spc="20">
                <a:solidFill>
                  <a:srgbClr val="737373"/>
                </a:solidFill>
                <a:latin typeface="Calibri"/>
                <a:cs typeface="Calibri"/>
              </a:rPr>
              <a:t>with </a:t>
            </a:r>
            <a:r>
              <a:rPr dirty="0" sz="1600" spc="75">
                <a:solidFill>
                  <a:srgbClr val="737373"/>
                </a:solidFill>
                <a:latin typeface="Calibri"/>
                <a:cs typeface="Calibri"/>
              </a:rPr>
              <a:t>resources </a:t>
            </a:r>
            <a:r>
              <a:rPr dirty="0" sz="1600" spc="50">
                <a:solidFill>
                  <a:srgbClr val="737373"/>
                </a:solidFill>
                <a:latin typeface="Calibri"/>
                <a:cs typeface="Calibri"/>
              </a:rPr>
              <a:t>beyond </a:t>
            </a:r>
            <a:r>
              <a:rPr dirty="0" sz="1600" spc="90">
                <a:solidFill>
                  <a:srgbClr val="737373"/>
                </a:solidFill>
                <a:latin typeface="Calibri"/>
                <a:cs typeface="Calibri"/>
              </a:rPr>
              <a:t>academics; </a:t>
            </a:r>
            <a:r>
              <a:rPr dirty="0" sz="1600" spc="60">
                <a:solidFill>
                  <a:srgbClr val="737373"/>
                </a:solidFill>
                <a:latin typeface="Calibri"/>
                <a:cs typeface="Calibri"/>
              </a:rPr>
              <a:t>food </a:t>
            </a:r>
            <a:r>
              <a:rPr dirty="0" sz="1600" spc="50">
                <a:solidFill>
                  <a:srgbClr val="737373"/>
                </a:solidFill>
                <a:latin typeface="Calibri"/>
                <a:cs typeface="Calibri"/>
              </a:rPr>
              <a:t>insecurities, mental </a:t>
            </a:r>
            <a:r>
              <a:rPr dirty="0" sz="1600" spc="20">
                <a:solidFill>
                  <a:srgbClr val="737373"/>
                </a:solidFill>
                <a:latin typeface="Calibri"/>
                <a:cs typeface="Calibri"/>
              </a:rPr>
              <a:t>health,</a:t>
            </a:r>
            <a:r>
              <a:rPr dirty="0" sz="1600" spc="-85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50">
                <a:solidFill>
                  <a:srgbClr val="737373"/>
                </a:solidFill>
                <a:latin typeface="Calibri"/>
                <a:cs typeface="Calibri"/>
              </a:rPr>
              <a:t>etc.</a:t>
            </a:r>
            <a:endParaRPr sz="1600">
              <a:latin typeface="Calibri"/>
              <a:cs typeface="Calibri"/>
            </a:endParaRPr>
          </a:p>
          <a:p>
            <a:pPr marL="469900" indent="-330200">
              <a:lnSpc>
                <a:spcPct val="100000"/>
              </a:lnSpc>
              <a:spcBef>
                <a:spcPts val="290"/>
              </a:spcBef>
              <a:buFont typeface="Times New Roman"/>
              <a:buChar char="●"/>
              <a:tabLst>
                <a:tab pos="469265" algn="l"/>
                <a:tab pos="469900" algn="l"/>
              </a:tabLst>
            </a:pPr>
            <a:r>
              <a:rPr dirty="0" sz="1600" spc="70">
                <a:solidFill>
                  <a:srgbClr val="737373"/>
                </a:solidFill>
                <a:latin typeface="Calibri"/>
                <a:cs typeface="Calibri"/>
              </a:rPr>
              <a:t>Ensure </a:t>
            </a:r>
            <a:r>
              <a:rPr dirty="0" sz="1600" spc="45">
                <a:solidFill>
                  <a:srgbClr val="737373"/>
                </a:solidFill>
                <a:latin typeface="Calibri"/>
                <a:cs typeface="Calibri"/>
              </a:rPr>
              <a:t>content </a:t>
            </a:r>
            <a:r>
              <a:rPr dirty="0" sz="1600" spc="110">
                <a:solidFill>
                  <a:srgbClr val="737373"/>
                </a:solidFill>
                <a:latin typeface="Calibri"/>
                <a:cs typeface="Calibri"/>
              </a:rPr>
              <a:t>is </a:t>
            </a:r>
            <a:r>
              <a:rPr dirty="0" sz="1600" spc="100">
                <a:solidFill>
                  <a:srgbClr val="737373"/>
                </a:solidFill>
                <a:latin typeface="Calibri"/>
                <a:cs typeface="Calibri"/>
              </a:rPr>
              <a:t>accessible </a:t>
            </a:r>
            <a:r>
              <a:rPr dirty="0" sz="1600" spc="55">
                <a:solidFill>
                  <a:srgbClr val="737373"/>
                </a:solidFill>
                <a:latin typeface="Calibri"/>
                <a:cs typeface="Calibri"/>
              </a:rPr>
              <a:t>via </a:t>
            </a:r>
            <a:r>
              <a:rPr dirty="0" sz="1600" spc="60">
                <a:solidFill>
                  <a:srgbClr val="737373"/>
                </a:solidFill>
                <a:latin typeface="Calibri"/>
                <a:cs typeface="Calibri"/>
              </a:rPr>
              <a:t>tech </a:t>
            </a:r>
            <a:r>
              <a:rPr dirty="0" sz="1600" spc="25">
                <a:solidFill>
                  <a:srgbClr val="737373"/>
                </a:solidFill>
                <a:latin typeface="Calibri"/>
                <a:cs typeface="Calibri"/>
              </a:rPr>
              <a:t>they </a:t>
            </a:r>
            <a:r>
              <a:rPr dirty="0" sz="1600" spc="60">
                <a:solidFill>
                  <a:srgbClr val="737373"/>
                </a:solidFill>
                <a:latin typeface="Calibri"/>
                <a:cs typeface="Calibri"/>
              </a:rPr>
              <a:t>have </a:t>
            </a:r>
            <a:r>
              <a:rPr dirty="0" sz="1600" spc="145">
                <a:solidFill>
                  <a:srgbClr val="737373"/>
                </a:solidFill>
                <a:latin typeface="Calibri"/>
                <a:cs typeface="Calibri"/>
              </a:rPr>
              <a:t>access</a:t>
            </a:r>
            <a:r>
              <a:rPr dirty="0" sz="1600" spc="-155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25">
                <a:solidFill>
                  <a:srgbClr val="737373"/>
                </a:solidFill>
                <a:latin typeface="Calibri"/>
                <a:cs typeface="Calibri"/>
              </a:rPr>
              <a:t>to</a:t>
            </a:r>
            <a:endParaRPr sz="1600">
              <a:latin typeface="Calibri"/>
              <a:cs typeface="Calibri"/>
            </a:endParaRPr>
          </a:p>
          <a:p>
            <a:pPr marL="469900" indent="-330200">
              <a:lnSpc>
                <a:spcPct val="100000"/>
              </a:lnSpc>
              <a:spcBef>
                <a:spcPts val="290"/>
              </a:spcBef>
              <a:buFont typeface="Times New Roman"/>
              <a:buChar char="●"/>
              <a:tabLst>
                <a:tab pos="469265" algn="l"/>
                <a:tab pos="469900" algn="l"/>
              </a:tabLst>
            </a:pPr>
            <a:r>
              <a:rPr dirty="0" sz="1600" spc="70">
                <a:solidFill>
                  <a:srgbClr val="737373"/>
                </a:solidFill>
                <a:latin typeface="Calibri"/>
                <a:cs typeface="Calibri"/>
              </a:rPr>
              <a:t>Foster </a:t>
            </a:r>
            <a:r>
              <a:rPr dirty="0" sz="1600" spc="60">
                <a:solidFill>
                  <a:srgbClr val="737373"/>
                </a:solidFill>
                <a:latin typeface="Calibri"/>
                <a:cs typeface="Calibri"/>
              </a:rPr>
              <a:t>community </a:t>
            </a:r>
            <a:r>
              <a:rPr dirty="0" sz="1600" spc="95">
                <a:solidFill>
                  <a:srgbClr val="737373"/>
                </a:solidFill>
                <a:latin typeface="Calibri"/>
                <a:cs typeface="Calibri"/>
              </a:rPr>
              <a:t>amongst </a:t>
            </a:r>
            <a:r>
              <a:rPr dirty="0" sz="1600" spc="70">
                <a:solidFill>
                  <a:srgbClr val="737373"/>
                </a:solidFill>
                <a:latin typeface="Calibri"/>
                <a:cs typeface="Calibri"/>
              </a:rPr>
              <a:t>students and </a:t>
            </a:r>
            <a:r>
              <a:rPr dirty="0" sz="1600" spc="25">
                <a:solidFill>
                  <a:srgbClr val="737373"/>
                </a:solidFill>
                <a:latin typeface="Calibri"/>
                <a:cs typeface="Calibri"/>
              </a:rPr>
              <a:t>with</a:t>
            </a:r>
            <a:r>
              <a:rPr dirty="0" sz="1600" spc="-1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40">
                <a:solidFill>
                  <a:srgbClr val="737373"/>
                </a:solidFill>
                <a:latin typeface="Calibri"/>
                <a:cs typeface="Calibri"/>
              </a:rPr>
              <a:t>you</a:t>
            </a:r>
            <a:endParaRPr sz="1600">
              <a:latin typeface="Calibri"/>
              <a:cs typeface="Calibri"/>
            </a:endParaRPr>
          </a:p>
          <a:p>
            <a:pPr marL="469900" indent="-330200">
              <a:lnSpc>
                <a:spcPct val="100000"/>
              </a:lnSpc>
              <a:spcBef>
                <a:spcPts val="285"/>
              </a:spcBef>
              <a:buFont typeface="Times New Roman"/>
              <a:buChar char="●"/>
              <a:tabLst>
                <a:tab pos="469265" algn="l"/>
                <a:tab pos="469900" algn="l"/>
              </a:tabLst>
            </a:pPr>
            <a:r>
              <a:rPr dirty="0" sz="1600" spc="85">
                <a:solidFill>
                  <a:srgbClr val="737373"/>
                </a:solidFill>
                <a:latin typeface="Calibri"/>
                <a:cs typeface="Calibri"/>
              </a:rPr>
              <a:t>Be </a:t>
            </a:r>
            <a:r>
              <a:rPr dirty="0" sz="1600" spc="100">
                <a:solidFill>
                  <a:srgbClr val="737373"/>
                </a:solidFill>
                <a:latin typeface="Calibri"/>
                <a:cs typeface="Calibri"/>
              </a:rPr>
              <a:t>conscious </a:t>
            </a:r>
            <a:r>
              <a:rPr dirty="0" sz="1600" spc="65">
                <a:solidFill>
                  <a:srgbClr val="737373"/>
                </a:solidFill>
                <a:latin typeface="Calibri"/>
                <a:cs typeface="Calibri"/>
              </a:rPr>
              <a:t>of </a:t>
            </a:r>
            <a:r>
              <a:rPr dirty="0" sz="1600" spc="50">
                <a:solidFill>
                  <a:srgbClr val="737373"/>
                </a:solidFill>
                <a:latin typeface="Calibri"/>
                <a:cs typeface="Calibri"/>
              </a:rPr>
              <a:t>students’ </a:t>
            </a:r>
            <a:r>
              <a:rPr dirty="0" sz="1600" spc="30">
                <a:solidFill>
                  <a:srgbClr val="737373"/>
                </a:solidFill>
                <a:latin typeface="Calibri"/>
                <a:cs typeface="Calibri"/>
              </a:rPr>
              <a:t>current </a:t>
            </a:r>
            <a:r>
              <a:rPr dirty="0" sz="1600" spc="100">
                <a:solidFill>
                  <a:srgbClr val="737373"/>
                </a:solidFill>
                <a:latin typeface="Calibri"/>
                <a:cs typeface="Calibri"/>
              </a:rPr>
              <a:t>stress</a:t>
            </a:r>
            <a:r>
              <a:rPr dirty="0" sz="1600" spc="-10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65">
                <a:solidFill>
                  <a:srgbClr val="737373"/>
                </a:solidFill>
                <a:latin typeface="Calibri"/>
                <a:cs typeface="Calibri"/>
              </a:rPr>
              <a:t>levels</a:t>
            </a:r>
            <a:endParaRPr sz="1600">
              <a:latin typeface="Calibri"/>
              <a:cs typeface="Calibri"/>
            </a:endParaRPr>
          </a:p>
          <a:p>
            <a:pPr marL="469900" indent="-330200">
              <a:lnSpc>
                <a:spcPct val="100000"/>
              </a:lnSpc>
              <a:spcBef>
                <a:spcPts val="290"/>
              </a:spcBef>
              <a:buFont typeface="Times New Roman"/>
              <a:buChar char="●"/>
              <a:tabLst>
                <a:tab pos="469265" algn="l"/>
                <a:tab pos="469900" algn="l"/>
              </a:tabLst>
            </a:pPr>
            <a:r>
              <a:rPr dirty="0" sz="1600" spc="90">
                <a:solidFill>
                  <a:srgbClr val="737373"/>
                </a:solidFill>
                <a:latin typeface="Calibri"/>
                <a:cs typeface="Calibri"/>
              </a:rPr>
              <a:t>Be </a:t>
            </a:r>
            <a:r>
              <a:rPr dirty="0" sz="1600" spc="15">
                <a:solidFill>
                  <a:srgbClr val="737373"/>
                </a:solidFill>
                <a:latin typeface="Calibri"/>
                <a:cs typeface="Calibri"/>
              </a:rPr>
              <a:t>patient, </a:t>
            </a:r>
            <a:r>
              <a:rPr dirty="0" sz="1600" spc="50">
                <a:solidFill>
                  <a:srgbClr val="737373"/>
                </a:solidFill>
                <a:latin typeface="Calibri"/>
                <a:cs typeface="Calibri"/>
              </a:rPr>
              <a:t>be </a:t>
            </a:r>
            <a:r>
              <a:rPr dirty="0" sz="1600" spc="15">
                <a:solidFill>
                  <a:srgbClr val="737373"/>
                </a:solidFill>
                <a:latin typeface="Calibri"/>
                <a:cs typeface="Calibri"/>
              </a:rPr>
              <a:t>patient, </a:t>
            </a:r>
            <a:r>
              <a:rPr dirty="0" sz="1600" spc="50">
                <a:solidFill>
                  <a:srgbClr val="737373"/>
                </a:solidFill>
                <a:latin typeface="Calibri"/>
                <a:cs typeface="Calibri"/>
              </a:rPr>
              <a:t>be </a:t>
            </a:r>
            <a:r>
              <a:rPr dirty="0" sz="1600" spc="30">
                <a:solidFill>
                  <a:srgbClr val="737373"/>
                </a:solidFill>
                <a:latin typeface="Calibri"/>
                <a:cs typeface="Calibri"/>
              </a:rPr>
              <a:t>patient </a:t>
            </a:r>
            <a:r>
              <a:rPr dirty="0" sz="1600" spc="10">
                <a:solidFill>
                  <a:srgbClr val="737373"/>
                </a:solidFill>
                <a:latin typeface="Calibri"/>
                <a:cs typeface="Calibri"/>
              </a:rPr>
              <a:t>:)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37373"/>
              </a:buClr>
              <a:buFont typeface="Times New Roman"/>
              <a:buChar char="●"/>
            </a:pPr>
            <a:endParaRPr sz="1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spc="5" b="1">
                <a:solidFill>
                  <a:srgbClr val="737373"/>
                </a:solidFill>
                <a:latin typeface="Trebuchet MS"/>
                <a:cs typeface="Trebuchet MS"/>
              </a:rPr>
              <a:t>Be</a:t>
            </a:r>
            <a:r>
              <a:rPr dirty="0" sz="1800" spc="-10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800" spc="-55" b="1">
                <a:solidFill>
                  <a:srgbClr val="737373"/>
                </a:solidFill>
                <a:latin typeface="Trebuchet MS"/>
                <a:cs typeface="Trebuchet MS"/>
              </a:rPr>
              <a:t>flexible</a:t>
            </a:r>
            <a:endParaRPr sz="1800">
              <a:latin typeface="Trebuchet MS"/>
              <a:cs typeface="Trebuchet MS"/>
            </a:endParaRPr>
          </a:p>
          <a:p>
            <a:pPr marL="469900" indent="-330200">
              <a:lnSpc>
                <a:spcPct val="100000"/>
              </a:lnSpc>
              <a:spcBef>
                <a:spcPts val="320"/>
              </a:spcBef>
              <a:buFont typeface="Times New Roman"/>
              <a:buChar char="●"/>
              <a:tabLst>
                <a:tab pos="469265" algn="l"/>
                <a:tab pos="469900" algn="l"/>
              </a:tabLst>
            </a:pPr>
            <a:r>
              <a:rPr dirty="0" sz="1600" spc="50">
                <a:solidFill>
                  <a:srgbClr val="737373"/>
                </a:solidFill>
                <a:latin typeface="Calibri"/>
                <a:cs typeface="Calibri"/>
              </a:rPr>
              <a:t>Due </a:t>
            </a:r>
            <a:r>
              <a:rPr dirty="0" sz="1600" spc="80">
                <a:solidFill>
                  <a:srgbClr val="737373"/>
                </a:solidFill>
                <a:latin typeface="Calibri"/>
                <a:cs typeface="Calibri"/>
              </a:rPr>
              <a:t>dates </a:t>
            </a:r>
            <a:r>
              <a:rPr dirty="0" sz="1600" spc="70">
                <a:solidFill>
                  <a:srgbClr val="737373"/>
                </a:solidFill>
                <a:latin typeface="Calibri"/>
                <a:cs typeface="Calibri"/>
              </a:rPr>
              <a:t>and </a:t>
            </a:r>
            <a:r>
              <a:rPr dirty="0" sz="1600" spc="80">
                <a:solidFill>
                  <a:srgbClr val="737373"/>
                </a:solidFill>
                <a:latin typeface="Calibri"/>
                <a:cs typeface="Calibri"/>
              </a:rPr>
              <a:t>course</a:t>
            </a:r>
            <a:r>
              <a:rPr dirty="0" sz="1600" spc="-55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70">
                <a:solidFill>
                  <a:srgbClr val="737373"/>
                </a:solidFill>
                <a:latin typeface="Calibri"/>
                <a:cs typeface="Calibri"/>
              </a:rPr>
              <a:t>policies</a:t>
            </a:r>
            <a:endParaRPr sz="1600">
              <a:latin typeface="Calibri"/>
              <a:cs typeface="Calibri"/>
            </a:endParaRPr>
          </a:p>
          <a:p>
            <a:pPr marL="469900" indent="-330200">
              <a:lnSpc>
                <a:spcPct val="100000"/>
              </a:lnSpc>
              <a:spcBef>
                <a:spcPts val="285"/>
              </a:spcBef>
              <a:buFont typeface="Times New Roman"/>
              <a:buChar char="●"/>
              <a:tabLst>
                <a:tab pos="469265" algn="l"/>
                <a:tab pos="469900" algn="l"/>
              </a:tabLst>
            </a:pPr>
            <a:r>
              <a:rPr dirty="0" sz="1600" spc="85">
                <a:solidFill>
                  <a:srgbClr val="737373"/>
                </a:solidFill>
                <a:latin typeface="Calibri"/>
                <a:cs typeface="Calibri"/>
              </a:rPr>
              <a:t>Use </a:t>
            </a:r>
            <a:r>
              <a:rPr dirty="0" sz="1600" spc="105">
                <a:solidFill>
                  <a:srgbClr val="737373"/>
                </a:solidFill>
                <a:latin typeface="Calibri"/>
                <a:cs typeface="Calibri"/>
              </a:rPr>
              <a:t>a </a:t>
            </a:r>
            <a:r>
              <a:rPr dirty="0" sz="1600" spc="25">
                <a:solidFill>
                  <a:srgbClr val="737373"/>
                </a:solidFill>
                <a:latin typeface="Calibri"/>
                <a:cs typeface="Calibri"/>
              </a:rPr>
              <a:t>variety </a:t>
            </a:r>
            <a:r>
              <a:rPr dirty="0" sz="1600" spc="65">
                <a:solidFill>
                  <a:srgbClr val="737373"/>
                </a:solidFill>
                <a:latin typeface="Calibri"/>
                <a:cs typeface="Calibri"/>
              </a:rPr>
              <a:t>of </a:t>
            </a:r>
            <a:r>
              <a:rPr dirty="0" sz="1600" spc="60">
                <a:solidFill>
                  <a:srgbClr val="737373"/>
                </a:solidFill>
                <a:latin typeface="Calibri"/>
                <a:cs typeface="Calibri"/>
              </a:rPr>
              <a:t>modalities </a:t>
            </a:r>
            <a:r>
              <a:rPr dirty="0" sz="1600" spc="75">
                <a:solidFill>
                  <a:srgbClr val="737373"/>
                </a:solidFill>
                <a:latin typeface="Calibri"/>
                <a:cs typeface="Calibri"/>
              </a:rPr>
              <a:t>(synchronous </a:t>
            </a:r>
            <a:r>
              <a:rPr dirty="0" sz="1600" spc="70">
                <a:solidFill>
                  <a:srgbClr val="737373"/>
                </a:solidFill>
                <a:latin typeface="Calibri"/>
                <a:cs typeface="Calibri"/>
              </a:rPr>
              <a:t>and</a:t>
            </a:r>
            <a:r>
              <a:rPr dirty="0" sz="1600" spc="-150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80">
                <a:solidFill>
                  <a:srgbClr val="737373"/>
                </a:solidFill>
                <a:latin typeface="Calibri"/>
                <a:cs typeface="Calibri"/>
              </a:rPr>
              <a:t>asynchronous)</a:t>
            </a:r>
            <a:endParaRPr sz="1600">
              <a:latin typeface="Calibri"/>
              <a:cs typeface="Calibri"/>
            </a:endParaRPr>
          </a:p>
          <a:p>
            <a:pPr marL="469900" indent="-330200">
              <a:lnSpc>
                <a:spcPct val="100000"/>
              </a:lnSpc>
              <a:spcBef>
                <a:spcPts val="290"/>
              </a:spcBef>
              <a:buFont typeface="Times New Roman"/>
              <a:buChar char="●"/>
              <a:tabLst>
                <a:tab pos="469265" algn="l"/>
                <a:tab pos="469900" algn="l"/>
              </a:tabLst>
            </a:pPr>
            <a:r>
              <a:rPr dirty="0" sz="1600" spc="15">
                <a:solidFill>
                  <a:srgbClr val="737373"/>
                </a:solidFill>
                <a:latin typeface="Calibri"/>
                <a:cs typeface="Calibri"/>
              </a:rPr>
              <a:t>Don’t </a:t>
            </a:r>
            <a:r>
              <a:rPr dirty="0" sz="1600" spc="60">
                <a:solidFill>
                  <a:srgbClr val="737373"/>
                </a:solidFill>
                <a:latin typeface="Calibri"/>
                <a:cs typeface="Calibri"/>
              </a:rPr>
              <a:t>penalize </a:t>
            </a:r>
            <a:r>
              <a:rPr dirty="0" sz="1600" spc="70">
                <a:solidFill>
                  <a:srgbClr val="737373"/>
                </a:solidFill>
                <a:latin typeface="Calibri"/>
                <a:cs typeface="Calibri"/>
              </a:rPr>
              <a:t>students </a:t>
            </a:r>
            <a:r>
              <a:rPr dirty="0" sz="1600" spc="40">
                <a:solidFill>
                  <a:srgbClr val="737373"/>
                </a:solidFill>
                <a:latin typeface="Calibri"/>
                <a:cs typeface="Calibri"/>
              </a:rPr>
              <a:t>if </a:t>
            </a:r>
            <a:r>
              <a:rPr dirty="0" sz="1600" spc="25">
                <a:solidFill>
                  <a:srgbClr val="737373"/>
                </a:solidFill>
                <a:latin typeface="Calibri"/>
                <a:cs typeface="Calibri"/>
              </a:rPr>
              <a:t>they </a:t>
            </a:r>
            <a:r>
              <a:rPr dirty="0" sz="1600" spc="60">
                <a:solidFill>
                  <a:srgbClr val="737373"/>
                </a:solidFill>
                <a:latin typeface="Calibri"/>
                <a:cs typeface="Calibri"/>
              </a:rPr>
              <a:t>cannot </a:t>
            </a:r>
            <a:r>
              <a:rPr dirty="0" sz="1600" spc="40">
                <a:solidFill>
                  <a:srgbClr val="737373"/>
                </a:solidFill>
                <a:latin typeface="Calibri"/>
                <a:cs typeface="Calibri"/>
              </a:rPr>
              <a:t>participate </a:t>
            </a:r>
            <a:r>
              <a:rPr dirty="0" sz="1600" spc="70">
                <a:solidFill>
                  <a:srgbClr val="737373"/>
                </a:solidFill>
                <a:latin typeface="Calibri"/>
                <a:cs typeface="Calibri"/>
              </a:rPr>
              <a:t>synchronously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672" y="895095"/>
            <a:ext cx="728599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100"/>
              <a:t>Equitable </a:t>
            </a:r>
            <a:r>
              <a:rPr dirty="0" sz="3200" spc="185"/>
              <a:t>Practices </a:t>
            </a:r>
            <a:r>
              <a:rPr dirty="0" sz="3200" spc="75"/>
              <a:t>for </a:t>
            </a:r>
            <a:r>
              <a:rPr dirty="0" sz="3200" spc="130"/>
              <a:t>Remote</a:t>
            </a:r>
            <a:r>
              <a:rPr dirty="0" sz="3200" spc="-65"/>
              <a:t> </a:t>
            </a:r>
            <a:r>
              <a:rPr dirty="0" sz="3200" spc="135"/>
              <a:t>Learning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400304" y="1784365"/>
            <a:ext cx="6428105" cy="1189355"/>
          </a:xfrm>
          <a:prstGeom prst="rect">
            <a:avLst/>
          </a:prstGeom>
        </p:spPr>
        <p:txBody>
          <a:bodyPr wrap="square" lIns="0" tIns="565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dirty="0" sz="1800" spc="-25" b="1">
                <a:solidFill>
                  <a:srgbClr val="737373"/>
                </a:solidFill>
                <a:latin typeface="Trebuchet MS"/>
                <a:cs typeface="Trebuchet MS"/>
              </a:rPr>
              <a:t>Communication </a:t>
            </a:r>
            <a:r>
              <a:rPr dirty="0" sz="1800" spc="-30" b="1">
                <a:solidFill>
                  <a:srgbClr val="737373"/>
                </a:solidFill>
                <a:latin typeface="Trebuchet MS"/>
                <a:cs typeface="Trebuchet MS"/>
              </a:rPr>
              <a:t>and</a:t>
            </a:r>
            <a:r>
              <a:rPr dirty="0" sz="1800" spc="-175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800" spc="-20" b="1">
                <a:solidFill>
                  <a:srgbClr val="737373"/>
                </a:solidFill>
                <a:latin typeface="Trebuchet MS"/>
                <a:cs typeface="Trebuchet MS"/>
              </a:rPr>
              <a:t>Technology</a:t>
            </a:r>
            <a:endParaRPr sz="1800">
              <a:latin typeface="Trebuchet MS"/>
              <a:cs typeface="Trebuchet MS"/>
            </a:endParaRPr>
          </a:p>
          <a:p>
            <a:pPr marL="469900" indent="-330200">
              <a:lnSpc>
                <a:spcPct val="100000"/>
              </a:lnSpc>
              <a:spcBef>
                <a:spcPts val="315"/>
              </a:spcBef>
              <a:buFont typeface="Times New Roman"/>
              <a:buChar char="●"/>
              <a:tabLst>
                <a:tab pos="469265" algn="l"/>
                <a:tab pos="469900" algn="l"/>
              </a:tabLst>
            </a:pPr>
            <a:r>
              <a:rPr dirty="0" sz="1600" spc="90">
                <a:solidFill>
                  <a:srgbClr val="737373"/>
                </a:solidFill>
                <a:latin typeface="Calibri"/>
                <a:cs typeface="Calibri"/>
              </a:rPr>
              <a:t>Be </a:t>
            </a:r>
            <a:r>
              <a:rPr dirty="0" sz="1600" spc="50">
                <a:solidFill>
                  <a:srgbClr val="737373"/>
                </a:solidFill>
                <a:latin typeface="Calibri"/>
                <a:cs typeface="Calibri"/>
              </a:rPr>
              <a:t>mindful </a:t>
            </a:r>
            <a:r>
              <a:rPr dirty="0" sz="1600" spc="65">
                <a:solidFill>
                  <a:srgbClr val="737373"/>
                </a:solidFill>
                <a:latin typeface="Calibri"/>
                <a:cs typeface="Calibri"/>
              </a:rPr>
              <a:t>of </a:t>
            </a:r>
            <a:r>
              <a:rPr dirty="0" sz="1600" spc="50">
                <a:solidFill>
                  <a:srgbClr val="737373"/>
                </a:solidFill>
                <a:latin typeface="Calibri"/>
                <a:cs typeface="Calibri"/>
              </a:rPr>
              <a:t>students’ </a:t>
            </a:r>
            <a:r>
              <a:rPr dirty="0" sz="1600" spc="40">
                <a:solidFill>
                  <a:srgbClr val="737373"/>
                </a:solidFill>
                <a:latin typeface="Calibri"/>
                <a:cs typeface="Calibri"/>
              </a:rPr>
              <a:t>varied </a:t>
            </a:r>
            <a:r>
              <a:rPr dirty="0" sz="1600" spc="70">
                <a:solidFill>
                  <a:srgbClr val="737373"/>
                </a:solidFill>
                <a:latin typeface="Calibri"/>
                <a:cs typeface="Calibri"/>
              </a:rPr>
              <a:t>communication</a:t>
            </a:r>
            <a:r>
              <a:rPr dirty="0" sz="1600" spc="-95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80">
                <a:solidFill>
                  <a:srgbClr val="737373"/>
                </a:solidFill>
                <a:latin typeface="Calibri"/>
                <a:cs typeface="Calibri"/>
              </a:rPr>
              <a:t>styles</a:t>
            </a:r>
            <a:endParaRPr sz="1600">
              <a:latin typeface="Calibri"/>
              <a:cs typeface="Calibri"/>
            </a:endParaRPr>
          </a:p>
          <a:p>
            <a:pPr marL="469900" indent="-330200">
              <a:lnSpc>
                <a:spcPct val="100000"/>
              </a:lnSpc>
              <a:spcBef>
                <a:spcPts val="290"/>
              </a:spcBef>
              <a:buFont typeface="Times New Roman"/>
              <a:buChar char="●"/>
              <a:tabLst>
                <a:tab pos="469265" algn="l"/>
                <a:tab pos="469900" algn="l"/>
              </a:tabLst>
            </a:pPr>
            <a:r>
              <a:rPr dirty="0" sz="1600" spc="15">
                <a:solidFill>
                  <a:srgbClr val="737373"/>
                </a:solidFill>
                <a:latin typeface="Calibri"/>
                <a:cs typeface="Calibri"/>
              </a:rPr>
              <a:t>Don’t </a:t>
            </a:r>
            <a:r>
              <a:rPr dirty="0" sz="1600" spc="120">
                <a:solidFill>
                  <a:srgbClr val="737373"/>
                </a:solidFill>
                <a:latin typeface="Calibri"/>
                <a:cs typeface="Calibri"/>
              </a:rPr>
              <a:t>assume </a:t>
            </a:r>
            <a:r>
              <a:rPr dirty="0" sz="1600" spc="35">
                <a:solidFill>
                  <a:srgbClr val="737373"/>
                </a:solidFill>
                <a:latin typeface="Calibri"/>
                <a:cs typeface="Calibri"/>
              </a:rPr>
              <a:t>everyone </a:t>
            </a:r>
            <a:r>
              <a:rPr dirty="0" sz="1600" spc="114">
                <a:solidFill>
                  <a:srgbClr val="737373"/>
                </a:solidFill>
                <a:latin typeface="Calibri"/>
                <a:cs typeface="Calibri"/>
              </a:rPr>
              <a:t>has </a:t>
            </a:r>
            <a:r>
              <a:rPr dirty="0" sz="1600" spc="105">
                <a:solidFill>
                  <a:srgbClr val="737373"/>
                </a:solidFill>
                <a:latin typeface="Calibri"/>
                <a:cs typeface="Calibri"/>
              </a:rPr>
              <a:t>a </a:t>
            </a:r>
            <a:r>
              <a:rPr dirty="0" sz="1600" spc="55">
                <a:solidFill>
                  <a:srgbClr val="737373"/>
                </a:solidFill>
                <a:latin typeface="Calibri"/>
                <a:cs typeface="Calibri"/>
              </a:rPr>
              <a:t>computer </a:t>
            </a:r>
            <a:r>
              <a:rPr dirty="0" sz="1600" spc="20">
                <a:solidFill>
                  <a:srgbClr val="737373"/>
                </a:solidFill>
                <a:latin typeface="Calibri"/>
                <a:cs typeface="Calibri"/>
              </a:rPr>
              <a:t>or </a:t>
            </a:r>
            <a:r>
              <a:rPr dirty="0" sz="1600" spc="35">
                <a:solidFill>
                  <a:srgbClr val="737373"/>
                </a:solidFill>
                <a:latin typeface="Calibri"/>
                <a:cs typeface="Calibri"/>
              </a:rPr>
              <a:t>reliable </a:t>
            </a:r>
            <a:r>
              <a:rPr dirty="0" sz="1600" spc="15">
                <a:solidFill>
                  <a:srgbClr val="737373"/>
                </a:solidFill>
                <a:latin typeface="Calibri"/>
                <a:cs typeface="Calibri"/>
              </a:rPr>
              <a:t>internet</a:t>
            </a:r>
            <a:r>
              <a:rPr dirty="0" sz="1600" spc="-114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145">
                <a:solidFill>
                  <a:srgbClr val="737373"/>
                </a:solidFill>
                <a:latin typeface="Calibri"/>
                <a:cs typeface="Calibri"/>
              </a:rPr>
              <a:t>access</a:t>
            </a:r>
            <a:endParaRPr sz="1600">
              <a:latin typeface="Calibri"/>
              <a:cs typeface="Calibri"/>
            </a:endParaRPr>
          </a:p>
          <a:p>
            <a:pPr marL="469900" indent="-330200">
              <a:lnSpc>
                <a:spcPct val="100000"/>
              </a:lnSpc>
              <a:spcBef>
                <a:spcPts val="290"/>
              </a:spcBef>
              <a:buFont typeface="Times New Roman"/>
              <a:buChar char="●"/>
              <a:tabLst>
                <a:tab pos="469265" algn="l"/>
                <a:tab pos="469900" algn="l"/>
              </a:tabLst>
            </a:pPr>
            <a:r>
              <a:rPr dirty="0" sz="1600" spc="110">
                <a:solidFill>
                  <a:srgbClr val="737373"/>
                </a:solidFill>
                <a:latin typeface="Calibri"/>
                <a:cs typeface="Calibri"/>
              </a:rPr>
              <a:t>Can </a:t>
            </a:r>
            <a:r>
              <a:rPr dirty="0" sz="1600" spc="25">
                <a:solidFill>
                  <a:srgbClr val="737373"/>
                </a:solidFill>
                <a:latin typeface="Calibri"/>
                <a:cs typeface="Calibri"/>
              </a:rPr>
              <a:t>they </a:t>
            </a:r>
            <a:r>
              <a:rPr dirty="0" sz="1600" spc="60">
                <a:solidFill>
                  <a:srgbClr val="737373"/>
                </a:solidFill>
                <a:latin typeface="Calibri"/>
                <a:cs typeface="Calibri"/>
              </a:rPr>
              <a:t>complete </a:t>
            </a:r>
            <a:r>
              <a:rPr dirty="0" sz="1600" spc="25">
                <a:solidFill>
                  <a:srgbClr val="737373"/>
                </a:solidFill>
                <a:latin typeface="Calibri"/>
                <a:cs typeface="Calibri"/>
              </a:rPr>
              <a:t>your </a:t>
            </a:r>
            <a:r>
              <a:rPr dirty="0" sz="1600" spc="130">
                <a:solidFill>
                  <a:srgbClr val="737373"/>
                </a:solidFill>
                <a:latin typeface="Calibri"/>
                <a:cs typeface="Calibri"/>
              </a:rPr>
              <a:t>class </a:t>
            </a:r>
            <a:r>
              <a:rPr dirty="0" sz="1600" spc="85">
                <a:solidFill>
                  <a:srgbClr val="737373"/>
                </a:solidFill>
                <a:latin typeface="Calibri"/>
                <a:cs typeface="Calibri"/>
              </a:rPr>
              <a:t>using </a:t>
            </a:r>
            <a:r>
              <a:rPr dirty="0" sz="1600" spc="55">
                <a:solidFill>
                  <a:srgbClr val="737373"/>
                </a:solidFill>
                <a:latin typeface="Calibri"/>
                <a:cs typeface="Calibri"/>
              </a:rPr>
              <a:t>just </a:t>
            </a:r>
            <a:r>
              <a:rPr dirty="0" sz="1600" spc="15">
                <a:solidFill>
                  <a:srgbClr val="737373"/>
                </a:solidFill>
                <a:latin typeface="Calibri"/>
                <a:cs typeface="Calibri"/>
              </a:rPr>
              <a:t>their</a:t>
            </a:r>
            <a:r>
              <a:rPr dirty="0" sz="1600" spc="-175">
                <a:solidFill>
                  <a:srgbClr val="737373"/>
                </a:solidFill>
                <a:latin typeface="Calibri"/>
                <a:cs typeface="Calibri"/>
              </a:rPr>
              <a:t> </a:t>
            </a:r>
            <a:r>
              <a:rPr dirty="0" sz="1600" spc="40">
                <a:solidFill>
                  <a:srgbClr val="737373"/>
                </a:solidFill>
                <a:latin typeface="Calibri"/>
                <a:cs typeface="Calibri"/>
              </a:rPr>
              <a:t>phone?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0304" y="3707129"/>
            <a:ext cx="8106409" cy="1271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5" b="1">
                <a:solidFill>
                  <a:srgbClr val="737373"/>
                </a:solidFill>
                <a:latin typeface="Trebuchet MS"/>
                <a:cs typeface="Trebuchet MS"/>
              </a:rPr>
              <a:t>Be</a:t>
            </a:r>
            <a:r>
              <a:rPr dirty="0" sz="1800" spc="-9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800" spc="-50" b="1">
                <a:solidFill>
                  <a:srgbClr val="737373"/>
                </a:solidFill>
                <a:latin typeface="Trebuchet MS"/>
                <a:cs typeface="Trebuchet MS"/>
              </a:rPr>
              <a:t>kind</a:t>
            </a:r>
            <a:r>
              <a:rPr dirty="0" sz="1800" spc="-10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800" spc="-55" b="1">
                <a:solidFill>
                  <a:srgbClr val="737373"/>
                </a:solidFill>
                <a:latin typeface="Trebuchet MS"/>
                <a:cs typeface="Trebuchet MS"/>
              </a:rPr>
              <a:t>to</a:t>
            </a:r>
            <a:r>
              <a:rPr dirty="0" sz="1800" spc="-9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800" spc="-30" b="1">
                <a:solidFill>
                  <a:srgbClr val="737373"/>
                </a:solidFill>
                <a:latin typeface="Trebuchet MS"/>
                <a:cs typeface="Trebuchet MS"/>
              </a:rPr>
              <a:t>yourself</a:t>
            </a:r>
            <a:r>
              <a:rPr dirty="0" sz="1800" spc="-9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800" spc="35" b="1">
                <a:solidFill>
                  <a:srgbClr val="737373"/>
                </a:solidFill>
                <a:latin typeface="Trebuchet MS"/>
                <a:cs typeface="Trebuchet MS"/>
              </a:rPr>
              <a:t>-</a:t>
            </a:r>
            <a:r>
              <a:rPr dirty="0" sz="1800" spc="-9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800" spc="-40" b="1">
                <a:solidFill>
                  <a:srgbClr val="737373"/>
                </a:solidFill>
                <a:latin typeface="Trebuchet MS"/>
                <a:cs typeface="Trebuchet MS"/>
              </a:rPr>
              <a:t>you</a:t>
            </a:r>
            <a:r>
              <a:rPr dirty="0" sz="1800" spc="-105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800" spc="-20" b="1">
                <a:solidFill>
                  <a:srgbClr val="737373"/>
                </a:solidFill>
                <a:latin typeface="Trebuchet MS"/>
                <a:cs typeface="Trebuchet MS"/>
              </a:rPr>
              <a:t>might</a:t>
            </a:r>
            <a:r>
              <a:rPr dirty="0" sz="1800" spc="-85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800" spc="-60" b="1">
                <a:solidFill>
                  <a:srgbClr val="737373"/>
                </a:solidFill>
                <a:latin typeface="Trebuchet MS"/>
                <a:cs typeface="Trebuchet MS"/>
              </a:rPr>
              <a:t>not</a:t>
            </a:r>
            <a:r>
              <a:rPr dirty="0" sz="1800" spc="-95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800" spc="-40" b="1">
                <a:solidFill>
                  <a:srgbClr val="737373"/>
                </a:solidFill>
                <a:latin typeface="Trebuchet MS"/>
                <a:cs typeface="Trebuchet MS"/>
              </a:rPr>
              <a:t>have</a:t>
            </a:r>
            <a:r>
              <a:rPr dirty="0" sz="1800" spc="-9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800" spc="-40" b="1">
                <a:solidFill>
                  <a:srgbClr val="737373"/>
                </a:solidFill>
                <a:latin typeface="Trebuchet MS"/>
                <a:cs typeface="Trebuchet MS"/>
              </a:rPr>
              <a:t>all</a:t>
            </a:r>
            <a:r>
              <a:rPr dirty="0" sz="1800" spc="-10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800" spc="-15" b="1">
                <a:solidFill>
                  <a:srgbClr val="737373"/>
                </a:solidFill>
                <a:latin typeface="Trebuchet MS"/>
                <a:cs typeface="Trebuchet MS"/>
              </a:rPr>
              <a:t>of</a:t>
            </a:r>
            <a:r>
              <a:rPr dirty="0" sz="1800" spc="-9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800" spc="-80" b="1">
                <a:solidFill>
                  <a:srgbClr val="737373"/>
                </a:solidFill>
                <a:latin typeface="Trebuchet MS"/>
                <a:cs typeface="Trebuchet MS"/>
              </a:rPr>
              <a:t>the</a:t>
            </a:r>
            <a:r>
              <a:rPr dirty="0" sz="1800" spc="-85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800" spc="-55" b="1">
                <a:solidFill>
                  <a:srgbClr val="737373"/>
                </a:solidFill>
                <a:latin typeface="Trebuchet MS"/>
                <a:cs typeface="Trebuchet MS"/>
              </a:rPr>
              <a:t>answers...yet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6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1600" spc="10" b="1">
                <a:solidFill>
                  <a:srgbClr val="737373"/>
                </a:solidFill>
                <a:latin typeface="Trebuchet MS"/>
                <a:cs typeface="Trebuchet MS"/>
              </a:rPr>
              <a:t>More</a:t>
            </a:r>
            <a:r>
              <a:rPr dirty="0" sz="1600" spc="-9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600" spc="-40" b="1">
                <a:solidFill>
                  <a:srgbClr val="737373"/>
                </a:solidFill>
                <a:latin typeface="Trebuchet MS"/>
                <a:cs typeface="Trebuchet MS"/>
              </a:rPr>
              <a:t>information</a:t>
            </a:r>
            <a:r>
              <a:rPr dirty="0" sz="1600" spc="-9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600" spc="-30" b="1">
                <a:solidFill>
                  <a:srgbClr val="737373"/>
                </a:solidFill>
                <a:latin typeface="Trebuchet MS"/>
                <a:cs typeface="Trebuchet MS"/>
              </a:rPr>
              <a:t>and</a:t>
            </a:r>
            <a:r>
              <a:rPr dirty="0" sz="1600" spc="-75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600" spc="-15" b="1">
                <a:solidFill>
                  <a:srgbClr val="737373"/>
                </a:solidFill>
                <a:latin typeface="Trebuchet MS"/>
                <a:cs typeface="Trebuchet MS"/>
              </a:rPr>
              <a:t>resources</a:t>
            </a:r>
            <a:r>
              <a:rPr dirty="0" sz="1600" spc="-8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600" spc="-30" b="1">
                <a:solidFill>
                  <a:srgbClr val="737373"/>
                </a:solidFill>
                <a:latin typeface="Trebuchet MS"/>
                <a:cs typeface="Trebuchet MS"/>
              </a:rPr>
              <a:t>on</a:t>
            </a:r>
            <a:r>
              <a:rPr dirty="0" sz="1600" spc="-65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u="sng" sz="1600" spc="-25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2"/>
              </a:rPr>
              <a:t>Transitioning</a:t>
            </a:r>
            <a:r>
              <a:rPr dirty="0" u="sng" sz="1600" spc="-80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2"/>
              </a:rPr>
              <a:t> </a:t>
            </a:r>
            <a:r>
              <a:rPr dirty="0" u="sng" sz="1600" spc="-50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2"/>
              </a:rPr>
              <a:t>to</a:t>
            </a:r>
            <a:r>
              <a:rPr dirty="0" u="sng" sz="1600" spc="-85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2"/>
              </a:rPr>
              <a:t> </a:t>
            </a:r>
            <a:r>
              <a:rPr dirty="0" u="sng" sz="1600" spc="-30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2"/>
              </a:rPr>
              <a:t>Remote</a:t>
            </a:r>
            <a:r>
              <a:rPr dirty="0" u="sng" sz="1600" spc="-95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2"/>
              </a:rPr>
              <a:t> </a:t>
            </a:r>
            <a:r>
              <a:rPr dirty="0" u="sng" sz="1600" spc="-15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2"/>
              </a:rPr>
              <a:t>Teaching</a:t>
            </a:r>
            <a:endParaRPr sz="1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u="sng" sz="1600" spc="-35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3"/>
              </a:rPr>
              <a:t>Peralta</a:t>
            </a:r>
            <a:r>
              <a:rPr dirty="0" u="sng" sz="1600" spc="-65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3"/>
              </a:rPr>
              <a:t> </a:t>
            </a:r>
            <a:r>
              <a:rPr dirty="0" u="sng" sz="1600" spc="-50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3"/>
              </a:rPr>
              <a:t>Equity</a:t>
            </a:r>
            <a:r>
              <a:rPr dirty="0" u="sng" sz="1600" spc="-85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3"/>
              </a:rPr>
              <a:t> </a:t>
            </a:r>
            <a:r>
              <a:rPr dirty="0" u="sng" sz="1600" spc="-35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3"/>
              </a:rPr>
              <a:t>Rubric</a:t>
            </a:r>
            <a:r>
              <a:rPr dirty="0" sz="1600" spc="-70" b="1">
                <a:solidFill>
                  <a:srgbClr val="4FC3F7"/>
                </a:solidFill>
                <a:latin typeface="Trebuchet MS"/>
                <a:cs typeface="Trebuchet MS"/>
                <a:hlinkClick r:id="rId3"/>
              </a:rPr>
              <a:t> </a:t>
            </a:r>
            <a:r>
              <a:rPr dirty="0" sz="1600" spc="-40" b="1">
                <a:solidFill>
                  <a:srgbClr val="737373"/>
                </a:solidFill>
                <a:latin typeface="Trebuchet MS"/>
                <a:cs typeface="Trebuchet MS"/>
              </a:rPr>
              <a:t>(equity-minded</a:t>
            </a:r>
            <a:r>
              <a:rPr dirty="0" sz="1600" spc="-9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600" spc="-45" b="1">
                <a:solidFill>
                  <a:srgbClr val="737373"/>
                </a:solidFill>
                <a:latin typeface="Trebuchet MS"/>
                <a:cs typeface="Trebuchet MS"/>
              </a:rPr>
              <a:t>online</a:t>
            </a:r>
            <a:r>
              <a:rPr dirty="0" sz="1600" spc="-85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600" spc="-25" b="1">
                <a:solidFill>
                  <a:srgbClr val="737373"/>
                </a:solidFill>
                <a:latin typeface="Trebuchet MS"/>
                <a:cs typeface="Trebuchet MS"/>
              </a:rPr>
              <a:t>teaching</a:t>
            </a:r>
            <a:r>
              <a:rPr dirty="0" sz="1600" spc="-6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600" spc="-20" b="1">
                <a:solidFill>
                  <a:srgbClr val="737373"/>
                </a:solidFill>
                <a:latin typeface="Trebuchet MS"/>
                <a:cs typeface="Trebuchet MS"/>
              </a:rPr>
              <a:t>guidelines)</a:t>
            </a:r>
            <a:r>
              <a:rPr dirty="0" sz="1600" spc="-8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sz="1600" spc="-25" b="1">
                <a:solidFill>
                  <a:srgbClr val="737373"/>
                </a:solidFill>
                <a:latin typeface="Trebuchet MS"/>
                <a:cs typeface="Trebuchet MS"/>
              </a:rPr>
              <a:t>and</a:t>
            </a:r>
            <a:r>
              <a:rPr dirty="0" sz="1600" spc="-80" b="1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dirty="0" u="sng" sz="1600" spc="-55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4"/>
              </a:rPr>
              <a:t>overview</a:t>
            </a:r>
            <a:r>
              <a:rPr dirty="0" u="sng" sz="1600" spc="-75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4"/>
              </a:rPr>
              <a:t> </a:t>
            </a:r>
            <a:r>
              <a:rPr dirty="0" u="sng" sz="1600" spc="-15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4"/>
              </a:rPr>
              <a:t>of</a:t>
            </a:r>
            <a:r>
              <a:rPr dirty="0" u="sng" sz="1600" spc="-80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4"/>
              </a:rPr>
              <a:t> </a:t>
            </a:r>
            <a:r>
              <a:rPr dirty="0" u="sng" sz="1600" spc="-60" b="1">
                <a:solidFill>
                  <a:srgbClr val="4FC3F7"/>
                </a:solidFill>
                <a:uFill>
                  <a:solidFill>
                    <a:srgbClr val="4FC3F7"/>
                  </a:solidFill>
                </a:uFill>
                <a:latin typeface="Trebuchet MS"/>
                <a:cs typeface="Trebuchet MS"/>
                <a:hlinkClick r:id="rId4"/>
              </a:rPr>
              <a:t>criteria</a:t>
            </a:r>
            <a:endParaRPr sz="1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FC3F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MoJavi</dc:creator>
  <dc:title>Equity-Minded Practices:  Remote Teaching &amp; Learning</dc:title>
  <dcterms:created xsi:type="dcterms:W3CDTF">2020-05-19T17:51:17Z</dcterms:created>
  <dcterms:modified xsi:type="dcterms:W3CDTF">2020-05-19T17:51:17Z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2020-04-15T00:00:00Z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2020-05-19T00:00:00Z</vt:filetime>
  </property>
</Properties>
</file>