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300" r:id="rId3"/>
    <p:sldId id="297" r:id="rId4"/>
    <p:sldId id="296" r:id="rId5"/>
    <p:sldId id="280" r:id="rId6"/>
    <p:sldId id="281" r:id="rId7"/>
    <p:sldId id="295" r:id="rId8"/>
    <p:sldId id="302" r:id="rId9"/>
    <p:sldId id="303" r:id="rId10"/>
    <p:sldId id="282" r:id="rId11"/>
    <p:sldId id="283" r:id="rId12"/>
    <p:sldId id="284" r:id="rId13"/>
    <p:sldId id="294" r:id="rId14"/>
    <p:sldId id="301" r:id="rId15"/>
  </p:sldIdLst>
  <p:sldSz cx="9144000" cy="5143500" type="screen16x9"/>
  <p:notesSz cx="6858000" cy="9144000"/>
  <p:embeddedFontLst>
    <p:embeddedFont>
      <p:font typeface="Merriweather" panose="020B0604020202020204" charset="0"/>
      <p:regular r:id="rId17"/>
      <p:bold r:id="rId18"/>
      <p:italic r:id="rId19"/>
      <p:boldItalic r:id="rId20"/>
    </p:embeddedFont>
    <p:embeddedFont>
      <p:font typeface="Roboto" panose="020000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3" autoAdjust="0"/>
    <p:restoredTop sz="91598" autoAdjust="0"/>
  </p:normalViewPr>
  <p:slideViewPr>
    <p:cSldViewPr snapToGrid="0">
      <p:cViewPr varScale="1">
        <p:scale>
          <a:sx n="106" d="100"/>
          <a:sy n="106" d="100"/>
        </p:scale>
        <p:origin x="55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73abc7419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73abc7419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739bb97b3e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739bb97b3e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73abc7419f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73abc7419f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73abc7419f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73abc7419f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73abc7419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73abc7419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739bb97b3e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739bb97b3e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chel.Polakoski@gcccd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zoom.us/hc/en-us/articles/206476313-Managing-breakout-rooms" TargetMode="External"/><Relationship Id="rId2" Type="http://schemas.openxmlformats.org/officeDocument/2006/relationships/hyperlink" Target="https://support.zoom.us/hc/en-us/articles/213756303-Polling-for-Meetings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ommunity.canvaslms.com/docs/DOC-13039-41526422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qz.com/work/1836105/20-great-questions-to-ask-instead-of-how-are-you-doing-right-now/?fbclid=IwAR176DV79Lcx2zd0cg-L7VhgRG6vDKXP_TYKE7ydv44CfzA20Sy5j59Gbs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6.svg"/><Relationship Id="rId3" Type="http://schemas.openxmlformats.org/officeDocument/2006/relationships/image" Target="../media/image10.svg"/><Relationship Id="rId7" Type="http://schemas.openxmlformats.org/officeDocument/2006/relationships/image" Target="../media/image12.svg"/><Relationship Id="rId12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6.sv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14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6.svg"/><Relationship Id="rId3" Type="http://schemas.openxmlformats.org/officeDocument/2006/relationships/image" Target="../media/image10.svg"/><Relationship Id="rId7" Type="http://schemas.openxmlformats.org/officeDocument/2006/relationships/image" Target="../media/image12.svg"/><Relationship Id="rId12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4.sv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Facilitating Group Work on Zoom</a:t>
            </a:r>
            <a:endParaRPr dirty="0"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311700" y="1439875"/>
            <a:ext cx="77160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Rachel Polakoski </a:t>
            </a:r>
            <a:r>
              <a:rPr lang="en" sz="2200" dirty="0"/>
              <a:t>· </a:t>
            </a:r>
            <a:r>
              <a:rPr lang="en" sz="1800" dirty="0"/>
              <a:t>Cuyamaca College </a:t>
            </a:r>
            <a:r>
              <a:rPr lang="en-US" sz="1800" dirty="0"/>
              <a:t>Math Department Faculty</a:t>
            </a:r>
            <a:r>
              <a:rPr lang="en" sz="1800" dirty="0"/>
              <a:t> </a:t>
            </a:r>
            <a:r>
              <a:rPr lang="en" sz="1800" u="sng" dirty="0">
                <a:solidFill>
                  <a:srgbClr val="4A86E8"/>
                </a:solidFill>
                <a:hlinkClick r:id="rId3"/>
              </a:rPr>
              <a:t>Rachel.Polakoski@gcccd.edu</a:t>
            </a:r>
            <a:endParaRPr sz="1800" dirty="0">
              <a:solidFill>
                <a:srgbClr val="4A86E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</p:txBody>
      </p:sp>
      <p:pic>
        <p:nvPicPr>
          <p:cNvPr id="1026" name="Picture 2" descr="Cuyamaca College - Wikiwand">
            <a:extLst>
              <a:ext uri="{FF2B5EF4-FFF2-40B4-BE49-F238E27FC236}">
                <a16:creationId xmlns:a16="http://schemas.microsoft.com/office/drawing/2014/main" id="{551FCCF0-8B80-41C9-AD53-54FADBC9D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765" y="3207775"/>
            <a:ext cx="1553869" cy="171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Zoom Polling</a:t>
            </a:r>
            <a:endParaRPr/>
          </a:p>
        </p:txBody>
      </p:sp>
      <p:pic>
        <p:nvPicPr>
          <p:cNvPr id="239" name="Google Shape;239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2976" y="427800"/>
            <a:ext cx="3045300" cy="45266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240" name="Google Shape;240;p39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52497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en" sz="1600">
                <a:solidFill>
                  <a:srgbClr val="000000"/>
                </a:solidFill>
              </a:rPr>
              <a:t>Anonymous - but teacher can download results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en" sz="1600">
                <a:solidFill>
                  <a:srgbClr val="000000"/>
                </a:solidFill>
              </a:rPr>
              <a:t>Teacher can publish poll results for students to see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en" sz="1600">
                <a:solidFill>
                  <a:srgbClr val="000000"/>
                </a:solidFill>
              </a:rPr>
              <a:t>Great way to keep students actively engaged during a lecture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en" sz="1600">
                <a:solidFill>
                  <a:srgbClr val="000000"/>
                </a:solidFill>
              </a:rPr>
              <a:t>Could be used to collect data that students later analyze!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 b="1" u="sng">
                <a:solidFill>
                  <a:srgbClr val="000000"/>
                </a:solidFill>
              </a:rPr>
              <a:t>Tips For Success</a:t>
            </a:r>
            <a:endParaRPr sz="1600" b="1" u="sng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en" sz="1600">
                <a:solidFill>
                  <a:srgbClr val="000000"/>
                </a:solidFill>
              </a:rPr>
              <a:t>Set your polls up before the meeting begins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en" sz="1600">
                <a:solidFill>
                  <a:srgbClr val="000000"/>
                </a:solidFill>
              </a:rPr>
              <a:t>In a pinch, have students type responses into chat in Zoom.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0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Canvas Discussion Boards</a:t>
            </a:r>
            <a:endParaRPr/>
          </a:p>
        </p:txBody>
      </p:sp>
      <p:sp>
        <p:nvSpPr>
          <p:cNvPr id="246" name="Google Shape;246;p40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"/>
              <a:buChar char="●"/>
            </a:pPr>
            <a:r>
              <a:rPr lang="en" sz="1600">
                <a:solidFill>
                  <a:srgbClr val="000000"/>
                </a:solidFill>
              </a:rPr>
              <a:t>Can require students to post before seeing others replies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</a:rPr>
              <a:t>Allows students to comment and reply to each other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</a:rPr>
              <a:t>Teacher can use Canvas speedgrader to easily grade and provide individual feedback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u="sng">
                <a:solidFill>
                  <a:srgbClr val="000000"/>
                </a:solidFill>
              </a:rPr>
              <a:t>Tips For Success</a:t>
            </a:r>
            <a:endParaRPr sz="1600" b="1" u="sng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"/>
              <a:buChar char="●"/>
            </a:pPr>
            <a:r>
              <a:rPr lang="en" sz="1600">
                <a:solidFill>
                  <a:srgbClr val="000000"/>
                </a:solidFill>
              </a:rPr>
              <a:t>Set clear expectations for student-to-student interaction - consider a grading rubric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"/>
              <a:buChar char="●"/>
            </a:pPr>
            <a:r>
              <a:rPr lang="en" sz="1600">
                <a:solidFill>
                  <a:srgbClr val="000000"/>
                </a:solidFill>
              </a:rPr>
              <a:t>Break the class up into smaller groups using Canvas Groups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</a:rPr>
              <a:t>Don’t allow students to edit posts.  Instead ask them to reply to self with corrections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  <p:pic>
        <p:nvPicPr>
          <p:cNvPr id="247" name="Google Shape;247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575" y="1974200"/>
            <a:ext cx="4071950" cy="21536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1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on Discussion Boards</a:t>
            </a:r>
            <a:endParaRPr/>
          </a:p>
        </p:txBody>
      </p:sp>
      <p:sp>
        <p:nvSpPr>
          <p:cNvPr id="253" name="Google Shape;253;p41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43398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●"/>
            </a:pPr>
            <a:r>
              <a:rPr lang="en" sz="1700">
                <a:solidFill>
                  <a:srgbClr val="000000"/>
                </a:solidFill>
              </a:rPr>
              <a:t>Use discussion boards to create a place for students to post questions they have from class or on homework</a:t>
            </a:r>
            <a:endParaRPr sz="1700">
              <a:solidFill>
                <a:srgbClr val="000000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●"/>
            </a:pPr>
            <a:r>
              <a:rPr lang="en" sz="1700">
                <a:solidFill>
                  <a:srgbClr val="000000"/>
                </a:solidFill>
              </a:rPr>
              <a:t>Students can help each other!</a:t>
            </a:r>
            <a:endParaRPr sz="1700">
              <a:solidFill>
                <a:srgbClr val="000000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●"/>
            </a:pPr>
            <a:r>
              <a:rPr lang="en" sz="1700">
                <a:solidFill>
                  <a:srgbClr val="000000"/>
                </a:solidFill>
              </a:rPr>
              <a:t>Cuts down on emails to teacher</a:t>
            </a:r>
            <a:endParaRPr sz="17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 b="1" u="sng">
                <a:solidFill>
                  <a:srgbClr val="000000"/>
                </a:solidFill>
              </a:rPr>
              <a:t>Tips For Success</a:t>
            </a:r>
            <a:endParaRPr sz="1700" b="1" u="sng">
              <a:solidFill>
                <a:srgbClr val="000000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●"/>
            </a:pPr>
            <a:r>
              <a:rPr lang="en" sz="1700">
                <a:solidFill>
                  <a:srgbClr val="000000"/>
                </a:solidFill>
              </a:rPr>
              <a:t>Takes some training for students - when they email you, encourage them to post that question in the appropriate discussion board.</a:t>
            </a:r>
            <a:endParaRPr sz="1700">
              <a:solidFill>
                <a:srgbClr val="000000"/>
              </a:solidFill>
            </a:endParaRPr>
          </a:p>
        </p:txBody>
      </p:sp>
      <p:pic>
        <p:nvPicPr>
          <p:cNvPr id="254" name="Google Shape;254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1725" y="2421200"/>
            <a:ext cx="4832126" cy="1422026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1"/>
          <p:cNvSpPr txBox="1">
            <a:spLocks noGrp="1"/>
          </p:cNvSpPr>
          <p:nvPr>
            <p:ph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500"/>
              <a:t>Questions?</a:t>
            </a:r>
            <a:endParaRPr sz="6500"/>
          </a:p>
        </p:txBody>
      </p:sp>
      <p:sp>
        <p:nvSpPr>
          <p:cNvPr id="318" name="Google Shape;318;p5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Rachel Polakoski · Cuyamaca College </a:t>
            </a:r>
            <a:r>
              <a:rPr lang="en-US" dirty="0"/>
              <a:t>Math Department Faculty</a:t>
            </a:r>
            <a:r>
              <a:rPr lang="en" dirty="0"/>
              <a:t> · Rachel.Polakoski@gcccd.edu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2050" name="Picture 2" descr="Cuyamaca College - Wikiwand">
            <a:extLst>
              <a:ext uri="{FF2B5EF4-FFF2-40B4-BE49-F238E27FC236}">
                <a16:creationId xmlns:a16="http://schemas.microsoft.com/office/drawing/2014/main" id="{4AFDE330-8A7F-4BD4-8192-701A59C28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300" y="2908838"/>
            <a:ext cx="19050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17289F-9D47-4E6F-9E8A-5F83B48C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8906A7C-0692-4FCF-9092-8C786431D8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8B91FF-6DED-42DF-A23B-A2F54AFFC1AB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dirty="0"/>
              <a:t>Zoom How-</a:t>
            </a:r>
            <a:r>
              <a:rPr lang="en-US" sz="2000" dirty="0" err="1"/>
              <a:t>To’s</a:t>
            </a:r>
            <a:endParaRPr lang="en-US" sz="2000" b="1" dirty="0"/>
          </a:p>
          <a:p>
            <a:pPr lvl="1" fontAlgn="base"/>
            <a:r>
              <a:rPr lang="en-US" sz="2000" u="sng" dirty="0">
                <a:hlinkClick r:id="rId2"/>
              </a:rPr>
              <a:t>Using Polls</a:t>
            </a:r>
            <a:r>
              <a:rPr lang="en-US" sz="2000" dirty="0"/>
              <a:t> during your class.</a:t>
            </a:r>
          </a:p>
          <a:p>
            <a:pPr lvl="1" fontAlgn="base"/>
            <a:r>
              <a:rPr lang="en-US" sz="2000" u="sng" dirty="0">
                <a:hlinkClick r:id="rId3"/>
              </a:rPr>
              <a:t>Using breakout rooms </a:t>
            </a:r>
            <a:r>
              <a:rPr lang="en-US" sz="2000" dirty="0"/>
              <a:t>during your class.</a:t>
            </a:r>
          </a:p>
          <a:p>
            <a:pPr marL="615950" lvl="1" indent="0" fontAlgn="base">
              <a:buNone/>
            </a:pPr>
            <a:endParaRPr lang="en-US" sz="2000" dirty="0"/>
          </a:p>
          <a:p>
            <a:r>
              <a:rPr lang="en-US" sz="2000" dirty="0"/>
              <a:t>Canvas How-</a:t>
            </a:r>
            <a:r>
              <a:rPr lang="en-US" sz="2000" dirty="0" err="1"/>
              <a:t>To’s</a:t>
            </a:r>
            <a:endParaRPr lang="en-US" sz="2000" b="1" dirty="0"/>
          </a:p>
          <a:p>
            <a:pPr lvl="1" fontAlgn="base"/>
            <a:r>
              <a:rPr lang="en-US" sz="2000" dirty="0"/>
              <a:t>Create</a:t>
            </a:r>
            <a:r>
              <a:rPr lang="en-US" sz="2000" u="sng" dirty="0">
                <a:hlinkClick r:id="rId4"/>
              </a:rPr>
              <a:t> groups in discussion boards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917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383D1-E7AC-4560-AEFA-65D3642FD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 me about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040D6-B5F6-48D5-B008-C2DB3FD13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</p:spPr>
        <p:txBody>
          <a:bodyPr/>
          <a:lstStyle/>
          <a:p>
            <a:r>
              <a:rPr lang="en-US" sz="2400" dirty="0"/>
              <a:t>Do you use group work in your face-to-face instruction? </a:t>
            </a:r>
          </a:p>
          <a:p>
            <a:r>
              <a:rPr lang="en-US" sz="2400" dirty="0"/>
              <a:t>Have you used breakout groups on Zoom before?</a:t>
            </a:r>
          </a:p>
          <a:p>
            <a:r>
              <a:rPr lang="en-US" sz="2400" dirty="0"/>
              <a:t>Have you used Zoom polling?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989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B2CF-4EB4-48C1-A23D-226173D89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to Know the New Classroom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D5A3F-E175-4F51-86DB-8BC764AD39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/>
              <a:t>How are students accessing zoom?</a:t>
            </a:r>
          </a:p>
          <a:p>
            <a:r>
              <a:rPr lang="en-US" sz="2200" dirty="0"/>
              <a:t>Do they have a camera?</a:t>
            </a:r>
          </a:p>
          <a:p>
            <a:r>
              <a:rPr lang="en-US" sz="2200" dirty="0"/>
              <a:t>Do they have a microphone?</a:t>
            </a:r>
          </a:p>
          <a:p>
            <a:r>
              <a:rPr lang="en-US" sz="2200" dirty="0"/>
              <a:t>What’s their environment like? Free of distractions? Loved ones to care for? Others competing for internet bandwidth?</a:t>
            </a:r>
          </a:p>
        </p:txBody>
      </p:sp>
    </p:spTree>
    <p:extLst>
      <p:ext uri="{BB962C8B-B14F-4D97-AF65-F5344CB8AC3E}">
        <p14:creationId xmlns:p14="http://schemas.microsoft.com/office/powerpoint/2010/main" val="187395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A932-443E-4226-A282-2D0916D5E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Students Talking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35242-D6AB-4B57-8143-7A7D38A496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Start class with a conversation starter</a:t>
            </a:r>
          </a:p>
          <a:p>
            <a:pPr lvl="1"/>
            <a:r>
              <a:rPr lang="en-US" sz="1600" dirty="0"/>
              <a:t>What are you binge watching?</a:t>
            </a:r>
          </a:p>
          <a:p>
            <a:pPr lvl="1"/>
            <a:r>
              <a:rPr lang="en-US" sz="1600" dirty="0"/>
              <a:t>What’s one good thing that has come from staying at home?</a:t>
            </a:r>
          </a:p>
          <a:p>
            <a:pPr lvl="1"/>
            <a:r>
              <a:rPr lang="en-US" sz="1600" dirty="0"/>
              <a:t>What do you do to help you destress?</a:t>
            </a:r>
          </a:p>
          <a:p>
            <a:pPr lvl="1"/>
            <a:endParaRPr lang="en-US" sz="1600" dirty="0"/>
          </a:p>
          <a:p>
            <a:r>
              <a:rPr lang="en-US" sz="1600" dirty="0"/>
              <a:t>Call on each student to share via microphone or chat.</a:t>
            </a:r>
          </a:p>
          <a:p>
            <a:pPr marL="146050" indent="0">
              <a:buNone/>
            </a:pPr>
            <a:endParaRPr lang="en-US" sz="1600" dirty="0"/>
          </a:p>
          <a:p>
            <a:r>
              <a:rPr lang="en-US" sz="1600" dirty="0">
                <a:hlinkClick r:id="rId2"/>
              </a:rPr>
              <a:t>20 Questions to ask instead of how are you doing right now.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54025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Low-Stakes Collaborative Practice</a:t>
            </a:r>
            <a:endParaRPr/>
          </a:p>
        </p:txBody>
      </p:sp>
      <p:sp>
        <p:nvSpPr>
          <p:cNvPr id="226" name="Google Shape;226;p37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Less lecture and more student engagement through the use of…</a:t>
            </a:r>
            <a:endParaRPr sz="2400" dirty="0"/>
          </a:p>
          <a:p>
            <a:pPr marL="914400" lvl="1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○"/>
            </a:pPr>
            <a:r>
              <a:rPr lang="en" sz="2400" dirty="0"/>
              <a:t>Zoom Breakout Groups</a:t>
            </a:r>
            <a:endParaRPr sz="2400"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 dirty="0"/>
              <a:t>Zoom Polling</a:t>
            </a:r>
            <a:endParaRPr sz="2400"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 dirty="0"/>
              <a:t>Canvas Discussion Boards</a:t>
            </a:r>
            <a:endParaRPr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Zoom Breakout Groups</a:t>
            </a:r>
            <a:endParaRPr/>
          </a:p>
        </p:txBody>
      </p:sp>
      <p:sp>
        <p:nvSpPr>
          <p:cNvPr id="232" name="Google Shape;232;p38"/>
          <p:cNvSpPr txBox="1"/>
          <p:nvPr/>
        </p:nvSpPr>
        <p:spPr>
          <a:xfrm>
            <a:off x="373675" y="1350425"/>
            <a:ext cx="8458800" cy="35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Take group work that would happen in class and put students into groups on Zoom!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Randomly assign groups or choose them.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Teacher can “pop” into groups - accountability!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Students can request help in groups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Teacher can broadcast a message to all groups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 dirty="0">
                <a:latin typeface="Roboto"/>
                <a:ea typeface="Roboto"/>
                <a:cs typeface="Roboto"/>
                <a:sym typeface="Roboto"/>
              </a:rPr>
              <a:t>Tips For Success</a:t>
            </a:r>
            <a:endParaRPr sz="1800" b="1" u="sng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Do a practice group session with something low-stakes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Make sure all students have a handout to look at while in groups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Encourage (but do not require) videos on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Set new norms - ambassador from each group to report out when we return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 dirty="0">
                <a:latin typeface="Roboto"/>
                <a:ea typeface="Roboto"/>
                <a:cs typeface="Roboto"/>
                <a:sym typeface="Roboto"/>
              </a:rPr>
              <a:t>Pause recording during group work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4098" name="Picture 2" descr="MCC Work Groups for Established Process Metric Sets">
            <a:extLst>
              <a:ext uri="{FF2B5EF4-FFF2-40B4-BE49-F238E27FC236}">
                <a16:creationId xmlns:a16="http://schemas.microsoft.com/office/drawing/2014/main" id="{B49453C6-172C-4E2A-A19A-13E0CF2AC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599" y="1800000"/>
            <a:ext cx="2510725" cy="181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624DAC9-64DD-487E-836E-418435AD7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</p:spPr>
        <p:txBody>
          <a:bodyPr/>
          <a:lstStyle/>
          <a:p>
            <a:r>
              <a:rPr lang="en-US" dirty="0"/>
              <a:t>Think-Pair-Share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37C65B4-008C-4871-81C5-1689382F9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</p:spPr>
        <p:txBody>
          <a:bodyPr/>
          <a:lstStyle/>
          <a:p>
            <a:r>
              <a:rPr lang="en-US" dirty="0"/>
              <a:t>Post a prompt in the general session and allow students a few minutes to think about it and jot down ideas.</a:t>
            </a:r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r>
              <a:rPr lang="en-US" dirty="0"/>
              <a:t>Pair up students into breakout rooms to compare thoughts</a:t>
            </a:r>
          </a:p>
          <a:p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r>
              <a:rPr lang="en-US" dirty="0"/>
              <a:t>Return to general session and share out</a:t>
            </a:r>
          </a:p>
        </p:txBody>
      </p:sp>
      <p:pic>
        <p:nvPicPr>
          <p:cNvPr id="4" name="Graphic 3" descr="Users">
            <a:extLst>
              <a:ext uri="{FF2B5EF4-FFF2-40B4-BE49-F238E27FC236}">
                <a16:creationId xmlns:a16="http://schemas.microsoft.com/office/drawing/2014/main" id="{559A57C7-7BC3-4FBA-B01B-531E7A672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8393" y="1145905"/>
            <a:ext cx="914400" cy="914400"/>
          </a:xfrm>
          <a:prstGeom prst="rect">
            <a:avLst/>
          </a:prstGeom>
        </p:spPr>
      </p:pic>
      <p:pic>
        <p:nvPicPr>
          <p:cNvPr id="8" name="Graphic 7" descr="Users">
            <a:extLst>
              <a:ext uri="{FF2B5EF4-FFF2-40B4-BE49-F238E27FC236}">
                <a16:creationId xmlns:a16="http://schemas.microsoft.com/office/drawing/2014/main" id="{D4D0977D-4CF8-4260-A30A-B45EC6BDD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90468" y="1145905"/>
            <a:ext cx="914400" cy="914400"/>
          </a:xfrm>
          <a:prstGeom prst="rect">
            <a:avLst/>
          </a:prstGeom>
        </p:spPr>
      </p:pic>
      <p:pic>
        <p:nvPicPr>
          <p:cNvPr id="10" name="Graphic 9" descr="Users">
            <a:extLst>
              <a:ext uri="{FF2B5EF4-FFF2-40B4-BE49-F238E27FC236}">
                <a16:creationId xmlns:a16="http://schemas.microsoft.com/office/drawing/2014/main" id="{F37B60B9-F503-4302-AEE8-56E9DECD1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32543" y="1145905"/>
            <a:ext cx="914400" cy="914400"/>
          </a:xfrm>
          <a:prstGeom prst="rect">
            <a:avLst/>
          </a:prstGeom>
        </p:spPr>
      </p:pic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6511BD42-DF60-4503-9D99-3A3EEBBFE9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13475" y="2415515"/>
            <a:ext cx="914400" cy="914400"/>
          </a:xfrm>
          <a:prstGeom prst="rect">
            <a:avLst/>
          </a:prstGeom>
        </p:spPr>
      </p:pic>
      <p:pic>
        <p:nvPicPr>
          <p:cNvPr id="11" name="Graphic 10" descr="User">
            <a:extLst>
              <a:ext uri="{FF2B5EF4-FFF2-40B4-BE49-F238E27FC236}">
                <a16:creationId xmlns:a16="http://schemas.microsoft.com/office/drawing/2014/main" id="{71FC5A78-BC5B-4D00-B52C-DE3F886DD3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62793" y="2415515"/>
            <a:ext cx="914400" cy="914400"/>
          </a:xfrm>
          <a:prstGeom prst="rect">
            <a:avLst/>
          </a:prstGeom>
        </p:spPr>
      </p:pic>
      <p:pic>
        <p:nvPicPr>
          <p:cNvPr id="12" name="Graphic 11" descr="Users">
            <a:extLst>
              <a:ext uri="{FF2B5EF4-FFF2-40B4-BE49-F238E27FC236}">
                <a16:creationId xmlns:a16="http://schemas.microsoft.com/office/drawing/2014/main" id="{98A56276-34DF-4DC8-A2DC-381C96E66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8600" y="3785783"/>
            <a:ext cx="914400" cy="914400"/>
          </a:xfrm>
          <a:prstGeom prst="rect">
            <a:avLst/>
          </a:prstGeom>
        </p:spPr>
      </p:pic>
      <p:pic>
        <p:nvPicPr>
          <p:cNvPr id="13" name="Graphic 12" descr="Users">
            <a:extLst>
              <a:ext uri="{FF2B5EF4-FFF2-40B4-BE49-F238E27FC236}">
                <a16:creationId xmlns:a16="http://schemas.microsoft.com/office/drawing/2014/main" id="{3D148FDA-09FB-436D-A330-1A7E9D18E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70675" y="3785783"/>
            <a:ext cx="914400" cy="914400"/>
          </a:xfrm>
          <a:prstGeom prst="rect">
            <a:avLst/>
          </a:prstGeom>
        </p:spPr>
      </p:pic>
      <p:pic>
        <p:nvPicPr>
          <p:cNvPr id="14" name="Graphic 13" descr="Users">
            <a:extLst>
              <a:ext uri="{FF2B5EF4-FFF2-40B4-BE49-F238E27FC236}">
                <a16:creationId xmlns:a16="http://schemas.microsoft.com/office/drawing/2014/main" id="{60F71325-3769-47B7-A884-07524AC5F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750" y="3785783"/>
            <a:ext cx="914400" cy="914400"/>
          </a:xfrm>
          <a:prstGeom prst="rect">
            <a:avLst/>
          </a:prstGeom>
        </p:spPr>
      </p:pic>
      <p:pic>
        <p:nvPicPr>
          <p:cNvPr id="16" name="Graphic 15" descr="Chat RTL">
            <a:extLst>
              <a:ext uri="{FF2B5EF4-FFF2-40B4-BE49-F238E27FC236}">
                <a16:creationId xmlns:a16="http://schemas.microsoft.com/office/drawing/2014/main" id="{D4610C12-6E56-4B05-A908-D826B0E331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71779" y="3592053"/>
            <a:ext cx="542441" cy="542441"/>
          </a:xfrm>
          <a:prstGeom prst="rect">
            <a:avLst/>
          </a:prstGeom>
        </p:spPr>
      </p:pic>
      <p:pic>
        <p:nvPicPr>
          <p:cNvPr id="17" name="Graphic 16" descr="Chat RTL">
            <a:extLst>
              <a:ext uri="{FF2B5EF4-FFF2-40B4-BE49-F238E27FC236}">
                <a16:creationId xmlns:a16="http://schemas.microsoft.com/office/drawing/2014/main" id="{E5F4B890-8D6F-4250-B654-DC6D77B284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98610" y="3592053"/>
            <a:ext cx="542441" cy="54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3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624DAC9-64DD-487E-836E-418435AD7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</p:spPr>
        <p:txBody>
          <a:bodyPr/>
          <a:lstStyle/>
          <a:p>
            <a:r>
              <a:rPr lang="en-US" dirty="0"/>
              <a:t>Ambassador Exchange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37C65B4-008C-4871-81C5-1689382F9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</p:spPr>
        <p:txBody>
          <a:bodyPr/>
          <a:lstStyle/>
          <a:p>
            <a:r>
              <a:rPr lang="en-US" dirty="0"/>
              <a:t>Send students into breakout groups of 3-4.  All students are working on the </a:t>
            </a:r>
            <a:r>
              <a:rPr lang="en-US" u="sng" dirty="0"/>
              <a:t>same</a:t>
            </a:r>
            <a:r>
              <a:rPr lang="en-US" dirty="0"/>
              <a:t> prompt.</a:t>
            </a:r>
          </a:p>
          <a:p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r>
              <a:rPr lang="en-US" dirty="0"/>
              <a:t>After a few minutes of group discussions, shuffle one member of each group to another group.  The ambassador will share their thoughts with the new group and vice versa.</a:t>
            </a:r>
          </a:p>
          <a:p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r>
              <a:rPr lang="en-US" dirty="0"/>
              <a:t>Return the ambassador to their home group for one last check on ideas and to share anything learned from the ambassador exchange.</a:t>
            </a:r>
          </a:p>
        </p:txBody>
      </p:sp>
      <p:pic>
        <p:nvPicPr>
          <p:cNvPr id="4" name="Graphic 3" descr="Users">
            <a:extLst>
              <a:ext uri="{FF2B5EF4-FFF2-40B4-BE49-F238E27FC236}">
                <a16:creationId xmlns:a16="http://schemas.microsoft.com/office/drawing/2014/main" id="{559A57C7-7BC3-4FBA-B01B-531E7A672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3169" y="967755"/>
            <a:ext cx="914400" cy="914400"/>
          </a:xfrm>
          <a:prstGeom prst="rect">
            <a:avLst/>
          </a:prstGeom>
        </p:spPr>
      </p:pic>
      <p:pic>
        <p:nvPicPr>
          <p:cNvPr id="8" name="Graphic 7" descr="Users">
            <a:extLst>
              <a:ext uri="{FF2B5EF4-FFF2-40B4-BE49-F238E27FC236}">
                <a16:creationId xmlns:a16="http://schemas.microsoft.com/office/drawing/2014/main" id="{D4D0977D-4CF8-4260-A30A-B45EC6BDD8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90468" y="1145905"/>
            <a:ext cx="914400" cy="914400"/>
          </a:xfrm>
          <a:prstGeom prst="rect">
            <a:avLst/>
          </a:prstGeom>
        </p:spPr>
      </p:pic>
      <p:pic>
        <p:nvPicPr>
          <p:cNvPr id="10" name="Graphic 9" descr="Users">
            <a:extLst>
              <a:ext uri="{FF2B5EF4-FFF2-40B4-BE49-F238E27FC236}">
                <a16:creationId xmlns:a16="http://schemas.microsoft.com/office/drawing/2014/main" id="{F37B60B9-F503-4302-AEE8-56E9DECD1F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87767" y="959117"/>
            <a:ext cx="914400" cy="914400"/>
          </a:xfrm>
          <a:prstGeom prst="rect">
            <a:avLst/>
          </a:prstGeom>
        </p:spPr>
      </p:pic>
      <p:pic>
        <p:nvPicPr>
          <p:cNvPr id="11" name="Graphic 10" descr="User">
            <a:extLst>
              <a:ext uri="{FF2B5EF4-FFF2-40B4-BE49-F238E27FC236}">
                <a16:creationId xmlns:a16="http://schemas.microsoft.com/office/drawing/2014/main" id="{71FC5A78-BC5B-4D00-B52C-DE3F886DD3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243570" y="2820496"/>
            <a:ext cx="613051" cy="613051"/>
          </a:xfrm>
          <a:prstGeom prst="rect">
            <a:avLst/>
          </a:prstGeom>
        </p:spPr>
      </p:pic>
      <p:pic>
        <p:nvPicPr>
          <p:cNvPr id="15" name="Graphic 14" descr="User">
            <a:extLst>
              <a:ext uri="{FF2B5EF4-FFF2-40B4-BE49-F238E27FC236}">
                <a16:creationId xmlns:a16="http://schemas.microsoft.com/office/drawing/2014/main" id="{0450FCF0-2F77-4426-B1FC-9CD945474B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98610" y="2820495"/>
            <a:ext cx="613051" cy="613051"/>
          </a:xfrm>
          <a:prstGeom prst="rect">
            <a:avLst/>
          </a:prstGeom>
        </p:spPr>
      </p:pic>
      <p:pic>
        <p:nvPicPr>
          <p:cNvPr id="18" name="Graphic 17" descr="User">
            <a:extLst>
              <a:ext uri="{FF2B5EF4-FFF2-40B4-BE49-F238E27FC236}">
                <a16:creationId xmlns:a16="http://schemas.microsoft.com/office/drawing/2014/main" id="{A6FD8E53-F274-479B-A1D5-9AB181C9C37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020004" y="3188663"/>
            <a:ext cx="613051" cy="613051"/>
          </a:xfrm>
          <a:prstGeom prst="rect">
            <a:avLst/>
          </a:prstGeom>
        </p:spPr>
      </p:pic>
      <p:pic>
        <p:nvPicPr>
          <p:cNvPr id="20" name="Graphic 19" descr="User">
            <a:extLst>
              <a:ext uri="{FF2B5EF4-FFF2-40B4-BE49-F238E27FC236}">
                <a16:creationId xmlns:a16="http://schemas.microsoft.com/office/drawing/2014/main" id="{260C39EC-5239-4187-AC27-1B93EB02945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628452" y="2818770"/>
            <a:ext cx="613051" cy="613051"/>
          </a:xfrm>
          <a:prstGeom prst="rect">
            <a:avLst/>
          </a:prstGeom>
        </p:spPr>
      </p:pic>
      <p:pic>
        <p:nvPicPr>
          <p:cNvPr id="21" name="Graphic 20" descr="User">
            <a:extLst>
              <a:ext uri="{FF2B5EF4-FFF2-40B4-BE49-F238E27FC236}">
                <a16:creationId xmlns:a16="http://schemas.microsoft.com/office/drawing/2014/main" id="{5338DE48-D855-42B5-815A-99CA3A49637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175050" y="2818770"/>
            <a:ext cx="613051" cy="613051"/>
          </a:xfrm>
          <a:prstGeom prst="rect">
            <a:avLst/>
          </a:prstGeom>
        </p:spPr>
      </p:pic>
      <p:pic>
        <p:nvPicPr>
          <p:cNvPr id="19" name="Graphic 18" descr="User">
            <a:extLst>
              <a:ext uri="{FF2B5EF4-FFF2-40B4-BE49-F238E27FC236}">
                <a16:creationId xmlns:a16="http://schemas.microsoft.com/office/drawing/2014/main" id="{75D1F8B9-3D3A-42C6-868D-953AEFD793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401751" y="3143954"/>
            <a:ext cx="613051" cy="613051"/>
          </a:xfrm>
          <a:prstGeom prst="rect">
            <a:avLst/>
          </a:prstGeom>
        </p:spPr>
      </p:pic>
      <p:pic>
        <p:nvPicPr>
          <p:cNvPr id="23" name="Graphic 22" descr="User">
            <a:extLst>
              <a:ext uri="{FF2B5EF4-FFF2-40B4-BE49-F238E27FC236}">
                <a16:creationId xmlns:a16="http://schemas.microsoft.com/office/drawing/2014/main" id="{921013E0-D06B-4392-A253-FF7253A95A9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97269" y="2862340"/>
            <a:ext cx="613051" cy="613051"/>
          </a:xfrm>
          <a:prstGeom prst="rect">
            <a:avLst/>
          </a:prstGeom>
        </p:spPr>
      </p:pic>
      <p:pic>
        <p:nvPicPr>
          <p:cNvPr id="24" name="Graphic 23" descr="User">
            <a:extLst>
              <a:ext uri="{FF2B5EF4-FFF2-40B4-BE49-F238E27FC236}">
                <a16:creationId xmlns:a16="http://schemas.microsoft.com/office/drawing/2014/main" id="{F0EED3CC-8F0B-4E1C-95D0-2D85A3DEFD3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715570" y="2836589"/>
            <a:ext cx="613051" cy="613051"/>
          </a:xfrm>
          <a:prstGeom prst="rect">
            <a:avLst/>
          </a:prstGeom>
        </p:spPr>
      </p:pic>
      <p:pic>
        <p:nvPicPr>
          <p:cNvPr id="22" name="Graphic 21" descr="User">
            <a:extLst>
              <a:ext uri="{FF2B5EF4-FFF2-40B4-BE49-F238E27FC236}">
                <a16:creationId xmlns:a16="http://schemas.microsoft.com/office/drawing/2014/main" id="{18DEFF5A-86E8-4A52-9325-130E778DA1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64835" y="3171781"/>
            <a:ext cx="613051" cy="61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6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624DAC9-64DD-487E-836E-418435AD7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</p:spPr>
        <p:txBody>
          <a:bodyPr/>
          <a:lstStyle/>
          <a:p>
            <a:r>
              <a:rPr lang="en-US" dirty="0"/>
              <a:t>Jigsaw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37C65B4-008C-4871-81C5-1689382F9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</p:spPr>
        <p:txBody>
          <a:bodyPr/>
          <a:lstStyle/>
          <a:p>
            <a:r>
              <a:rPr lang="en-US" dirty="0"/>
              <a:t>Send students into breakout groups of 3-4.  All groups are working on </a:t>
            </a:r>
            <a:r>
              <a:rPr lang="en-US" u="sng" dirty="0"/>
              <a:t>different</a:t>
            </a:r>
            <a:r>
              <a:rPr lang="en-US" dirty="0"/>
              <a:t> prompts.  Tell students that everyone in the group needs to get good enough at their prompt to teach someone else.</a:t>
            </a:r>
          </a:p>
          <a:p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r>
              <a:rPr lang="en-US" dirty="0"/>
              <a:t>After groups show mastery, regroup so a representative for each prompt is present in each group. Students take turns teaching each other what they learned.</a:t>
            </a:r>
          </a:p>
          <a:p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  <a:p>
            <a:pPr marL="146050" indent="0">
              <a:buNone/>
            </a:pPr>
            <a:endParaRPr lang="en-US" dirty="0"/>
          </a:p>
        </p:txBody>
      </p:sp>
      <p:pic>
        <p:nvPicPr>
          <p:cNvPr id="4" name="Graphic 3" descr="Users">
            <a:extLst>
              <a:ext uri="{FF2B5EF4-FFF2-40B4-BE49-F238E27FC236}">
                <a16:creationId xmlns:a16="http://schemas.microsoft.com/office/drawing/2014/main" id="{559A57C7-7BC3-4FBA-B01B-531E7A672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15855" y="1564696"/>
            <a:ext cx="914400" cy="914400"/>
          </a:xfrm>
          <a:prstGeom prst="rect">
            <a:avLst/>
          </a:prstGeom>
        </p:spPr>
      </p:pic>
      <p:pic>
        <p:nvPicPr>
          <p:cNvPr id="8" name="Graphic 7" descr="Users">
            <a:extLst>
              <a:ext uri="{FF2B5EF4-FFF2-40B4-BE49-F238E27FC236}">
                <a16:creationId xmlns:a16="http://schemas.microsoft.com/office/drawing/2014/main" id="{D4D0977D-4CF8-4260-A30A-B45EC6BDD8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77777" y="1844234"/>
            <a:ext cx="914400" cy="914400"/>
          </a:xfrm>
          <a:prstGeom prst="rect">
            <a:avLst/>
          </a:prstGeom>
        </p:spPr>
      </p:pic>
      <p:pic>
        <p:nvPicPr>
          <p:cNvPr id="10" name="Graphic 9" descr="Users">
            <a:extLst>
              <a:ext uri="{FF2B5EF4-FFF2-40B4-BE49-F238E27FC236}">
                <a16:creationId xmlns:a16="http://schemas.microsoft.com/office/drawing/2014/main" id="{F37B60B9-F503-4302-AEE8-56E9DECD1F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35265" y="1512082"/>
            <a:ext cx="914400" cy="914400"/>
          </a:xfrm>
          <a:prstGeom prst="rect">
            <a:avLst/>
          </a:prstGeom>
        </p:spPr>
      </p:pic>
      <p:pic>
        <p:nvPicPr>
          <p:cNvPr id="11" name="Graphic 10" descr="User">
            <a:extLst>
              <a:ext uri="{FF2B5EF4-FFF2-40B4-BE49-F238E27FC236}">
                <a16:creationId xmlns:a16="http://schemas.microsoft.com/office/drawing/2014/main" id="{71FC5A78-BC5B-4D00-B52C-DE3F886DD3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228885" y="3544593"/>
            <a:ext cx="613051" cy="613051"/>
          </a:xfrm>
          <a:prstGeom prst="rect">
            <a:avLst/>
          </a:prstGeom>
        </p:spPr>
      </p:pic>
      <p:pic>
        <p:nvPicPr>
          <p:cNvPr id="15" name="Graphic 14" descr="User">
            <a:extLst>
              <a:ext uri="{FF2B5EF4-FFF2-40B4-BE49-F238E27FC236}">
                <a16:creationId xmlns:a16="http://schemas.microsoft.com/office/drawing/2014/main" id="{0450FCF0-2F77-4426-B1FC-9CD945474B5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783925" y="3544592"/>
            <a:ext cx="613051" cy="613051"/>
          </a:xfrm>
          <a:prstGeom prst="rect">
            <a:avLst/>
          </a:prstGeom>
        </p:spPr>
      </p:pic>
      <p:pic>
        <p:nvPicPr>
          <p:cNvPr id="18" name="Graphic 17" descr="User">
            <a:extLst>
              <a:ext uri="{FF2B5EF4-FFF2-40B4-BE49-F238E27FC236}">
                <a16:creationId xmlns:a16="http://schemas.microsoft.com/office/drawing/2014/main" id="{A6FD8E53-F274-479B-A1D5-9AB181C9C37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005319" y="3912760"/>
            <a:ext cx="613051" cy="613051"/>
          </a:xfrm>
          <a:prstGeom prst="rect">
            <a:avLst/>
          </a:prstGeom>
        </p:spPr>
      </p:pic>
      <p:pic>
        <p:nvPicPr>
          <p:cNvPr id="27" name="Graphic 26" descr="User">
            <a:extLst>
              <a:ext uri="{FF2B5EF4-FFF2-40B4-BE49-F238E27FC236}">
                <a16:creationId xmlns:a16="http://schemas.microsoft.com/office/drawing/2014/main" id="{A057B7AA-1D70-44A0-BB9B-9B12A74510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50268" y="3544593"/>
            <a:ext cx="613051" cy="613051"/>
          </a:xfrm>
          <a:prstGeom prst="rect">
            <a:avLst/>
          </a:prstGeom>
        </p:spPr>
      </p:pic>
      <p:pic>
        <p:nvPicPr>
          <p:cNvPr id="28" name="Graphic 27" descr="User">
            <a:extLst>
              <a:ext uri="{FF2B5EF4-FFF2-40B4-BE49-F238E27FC236}">
                <a16:creationId xmlns:a16="http://schemas.microsoft.com/office/drawing/2014/main" id="{C08C944B-D758-45D3-AD91-9C4EA37F184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405308" y="3544592"/>
            <a:ext cx="613051" cy="613051"/>
          </a:xfrm>
          <a:prstGeom prst="rect">
            <a:avLst/>
          </a:prstGeom>
        </p:spPr>
      </p:pic>
      <p:pic>
        <p:nvPicPr>
          <p:cNvPr id="29" name="Graphic 28" descr="User">
            <a:extLst>
              <a:ext uri="{FF2B5EF4-FFF2-40B4-BE49-F238E27FC236}">
                <a16:creationId xmlns:a16="http://schemas.microsoft.com/office/drawing/2014/main" id="{A73929B3-45C3-4461-A25D-B12ABD9219B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626702" y="3912760"/>
            <a:ext cx="613051" cy="613051"/>
          </a:xfrm>
          <a:prstGeom prst="rect">
            <a:avLst/>
          </a:prstGeom>
        </p:spPr>
      </p:pic>
      <p:pic>
        <p:nvPicPr>
          <p:cNvPr id="30" name="Graphic 29" descr="User">
            <a:extLst>
              <a:ext uri="{FF2B5EF4-FFF2-40B4-BE49-F238E27FC236}">
                <a16:creationId xmlns:a16="http://schemas.microsoft.com/office/drawing/2014/main" id="{E6F4F077-919A-4E77-8C95-5D11CE952DF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40128" y="3544593"/>
            <a:ext cx="613051" cy="613051"/>
          </a:xfrm>
          <a:prstGeom prst="rect">
            <a:avLst/>
          </a:prstGeom>
        </p:spPr>
      </p:pic>
      <p:pic>
        <p:nvPicPr>
          <p:cNvPr id="31" name="Graphic 30" descr="User">
            <a:extLst>
              <a:ext uri="{FF2B5EF4-FFF2-40B4-BE49-F238E27FC236}">
                <a16:creationId xmlns:a16="http://schemas.microsoft.com/office/drawing/2014/main" id="{A493A572-CEA7-4E1D-B673-70EC04C589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895168" y="3544592"/>
            <a:ext cx="613051" cy="613051"/>
          </a:xfrm>
          <a:prstGeom prst="rect">
            <a:avLst/>
          </a:prstGeom>
        </p:spPr>
      </p:pic>
      <p:pic>
        <p:nvPicPr>
          <p:cNvPr id="32" name="Graphic 31" descr="User">
            <a:extLst>
              <a:ext uri="{FF2B5EF4-FFF2-40B4-BE49-F238E27FC236}">
                <a16:creationId xmlns:a16="http://schemas.microsoft.com/office/drawing/2014/main" id="{9E70776F-6E40-4CCD-A144-4B7E0A84684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16562" y="3912760"/>
            <a:ext cx="613051" cy="61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47295"/>
      </p:ext>
    </p:extLst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696</Words>
  <Application>Microsoft Office PowerPoint</Application>
  <PresentationFormat>On-screen Show (16:9)</PresentationFormat>
  <Paragraphs>104</Paragraphs>
  <Slides>14</Slides>
  <Notes>7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Roboto</vt:lpstr>
      <vt:lpstr>Merriweather</vt:lpstr>
      <vt:lpstr>Paradigm</vt:lpstr>
      <vt:lpstr>Facilitating Group Work on Zoom</vt:lpstr>
      <vt:lpstr>Tell me about you!</vt:lpstr>
      <vt:lpstr>Get to Know the New Classroom</vt:lpstr>
      <vt:lpstr>Get Students Talking</vt:lpstr>
      <vt:lpstr>Low-Stakes Collaborative Practice</vt:lpstr>
      <vt:lpstr>Zoom Breakout Groups</vt:lpstr>
      <vt:lpstr>Think-Pair-Share</vt:lpstr>
      <vt:lpstr>Ambassador Exchange</vt:lpstr>
      <vt:lpstr>Jigsaw</vt:lpstr>
      <vt:lpstr>Zoom Polling</vt:lpstr>
      <vt:lpstr>Canvas Discussion Boards</vt:lpstr>
      <vt:lpstr>More on Discussion Boards</vt:lpstr>
      <vt:lpstr>Questions?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Facilitating Group Work on Zoom</dc:title>
  <dc:creator>Rachel Polakoski</dc:creator>
  <cp:lastModifiedBy>Rachel Polakoski</cp:lastModifiedBy>
  <cp:revision>7</cp:revision>
  <dcterms:created xsi:type="dcterms:W3CDTF">2020-05-22T16:27:00Z</dcterms:created>
  <dcterms:modified xsi:type="dcterms:W3CDTF">2020-05-22T20:54:06Z</dcterms:modified>
</cp:coreProperties>
</file>