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Raleway" panose="020B0604020202020204" charset="0"/>
      <p:regular r:id="rId15"/>
      <p:bold r:id="rId16"/>
      <p:italic r:id="rId17"/>
      <p:boldItalic r:id="rId18"/>
    </p:embeddedFont>
    <p:embeddedFont>
      <p:font typeface="Source Sans Pro" panose="020B0604020202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ilthighered.com/transparenc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xqUQhSKmD9U&amp;feature=youtu.b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85aa65c56d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85aa65c56d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5aa65c56d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5aa65c56d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Adapted from </a:t>
            </a:r>
            <a:r>
              <a:rPr lang="en">
                <a:solidFill>
                  <a:schemeClr val="dk2"/>
                </a:solidFill>
                <a:latin typeface="Calibri"/>
                <a:ea typeface="Calibri"/>
                <a:cs typeface="Calibri"/>
                <a:sym typeface="Calibri"/>
              </a:rPr>
              <a:t>TILT Higher Ed’s website: </a:t>
            </a:r>
            <a:r>
              <a:rPr lang="en" u="sng">
                <a:solidFill>
                  <a:srgbClr val="1155CC"/>
                </a:solidFill>
                <a:latin typeface="Calibri"/>
                <a:ea typeface="Calibri"/>
                <a:cs typeface="Calibri"/>
                <a:sym typeface="Calibri"/>
                <a:hlinkClick r:id="rId3"/>
              </a:rPr>
              <a:t>https://tilthighered.com/transparency</a:t>
            </a:r>
            <a:endParaRPr>
              <a:solidFill>
                <a:schemeClr val="dk2"/>
              </a:solidFill>
              <a:latin typeface="Calibri"/>
              <a:ea typeface="Calibri"/>
              <a:cs typeface="Calibri"/>
              <a:sym typeface="Calibri"/>
            </a:endParaRPr>
          </a:p>
          <a:p>
            <a:pPr marL="457200" lvl="0" indent="-298450" algn="l" rtl="0">
              <a:spcBef>
                <a:spcPts val="0"/>
              </a:spcBef>
              <a:spcAft>
                <a:spcPts val="0"/>
              </a:spcAft>
              <a:buSzPts val="1100"/>
              <a:buAutoNum type="arabicPeriod"/>
            </a:pPr>
            <a:r>
              <a:rPr lang="en"/>
              <a:t>Data regarding how people learn, according to them, covers everything from Bloom’s Taxonomy to Dweck’s mindsets work to science on learning and neurosynaptic formation to everything else.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5aa65c56d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85aa65c56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Calibri"/>
                <a:ea typeface="Calibri"/>
                <a:cs typeface="Calibri"/>
                <a:sym typeface="Calibri"/>
              </a:rPr>
              <a:t>In the study, these skills are defined as learning independently, considering ethical implications of work or task at hand, solving problems, connecting and applying information, collaborating well with others, communicating effectively, and expressing ideas clearly)</a:t>
            </a:r>
            <a:endParaRPr>
              <a:solidFill>
                <a:schemeClr val="dk2"/>
              </a:solidFill>
              <a:latin typeface="Calibri"/>
              <a:ea typeface="Calibri"/>
              <a:cs typeface="Calibri"/>
              <a:sym typeface="Calibri"/>
            </a:endParaRPr>
          </a:p>
          <a:p>
            <a:pPr marL="0" lvl="0" indent="0" algn="l" rtl="0">
              <a:spcBef>
                <a:spcPts val="0"/>
              </a:spcBef>
              <a:spcAft>
                <a:spcPts val="0"/>
              </a:spcAft>
              <a:buNone/>
            </a:pPr>
            <a:r>
              <a:rPr lang="en" sz="1000">
                <a:solidFill>
                  <a:schemeClr val="dk1"/>
                </a:solidFill>
                <a:latin typeface="Calibri"/>
                <a:ea typeface="Calibri"/>
                <a:cs typeface="Calibri"/>
                <a:sym typeface="Calibri"/>
              </a:rPr>
              <a:t>Source: “Designing Transparent Assignment for Equitable Learning Experiences” (</a:t>
            </a:r>
            <a:r>
              <a:rPr lang="en" sz="1000" u="sng">
                <a:solidFill>
                  <a:schemeClr val="dk1"/>
                </a:solidFill>
                <a:latin typeface="Calibri"/>
                <a:ea typeface="Calibri"/>
                <a:cs typeface="Calibri"/>
                <a:sym typeface="Calibri"/>
                <a:hlinkClick r:id="rId3"/>
              </a:rPr>
              <a:t>https://www.youtube.com/watch?v=xqUQhSKmD9U&amp;feature=youtu.be</a:t>
            </a:r>
            <a:r>
              <a:rPr lang="en" sz="1000">
                <a:solidFill>
                  <a:schemeClr val="dk1"/>
                </a:solidFill>
                <a:latin typeface="Calibri"/>
                <a:ea typeface="Calibri"/>
                <a:cs typeface="Calibri"/>
                <a:sym typeface="Calibri"/>
              </a:rPr>
              <a:t>)</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2"/>
              </a:buClr>
              <a:buSzPts val="1100"/>
              <a:buFont typeface="Arial"/>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5aa65c56d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5aa65c56d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5aa65c56d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5aa65c56d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5aa65c56d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5aa65c56d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endParaRPr b="1">
              <a:solidFill>
                <a:schemeClr val="dk2"/>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5aa65c56d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5aa65c56d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201275" y="304800"/>
            <a:ext cx="8741400" cy="227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600"/>
              <a:t>Taking the </a:t>
            </a:r>
            <a:r>
              <a:rPr lang="en" sz="4600">
                <a:solidFill>
                  <a:schemeClr val="accent2"/>
                </a:solidFill>
              </a:rPr>
              <a:t>Transparency in Learning and Teaching (TILT)</a:t>
            </a:r>
            <a:r>
              <a:rPr lang="en" sz="4600"/>
              <a:t> Framework Online</a:t>
            </a:r>
            <a:endParaRPr sz="4600"/>
          </a:p>
        </p:txBody>
      </p:sp>
      <p:sp>
        <p:nvSpPr>
          <p:cNvPr id="59" name="Google Shape;59;p13"/>
          <p:cNvSpPr txBox="1">
            <a:spLocks noGrp="1"/>
          </p:cNvSpPr>
          <p:nvPr>
            <p:ph type="subTitle" idx="1"/>
          </p:nvPr>
        </p:nvSpPr>
        <p:spPr>
          <a:xfrm>
            <a:off x="485875" y="3109675"/>
            <a:ext cx="8183700" cy="108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a:solidFill>
                  <a:schemeClr val="lt1"/>
                </a:solidFill>
              </a:rPr>
              <a:t>Tania Jabour</a:t>
            </a:r>
            <a:endParaRPr sz="2600" b="1">
              <a:solidFill>
                <a:schemeClr val="lt1"/>
              </a:solidFill>
            </a:endParaRPr>
          </a:p>
          <a:p>
            <a:pPr marL="0" lvl="0" indent="0" algn="ctr" rtl="0">
              <a:spcBef>
                <a:spcPts val="0"/>
              </a:spcBef>
              <a:spcAft>
                <a:spcPts val="0"/>
              </a:spcAft>
              <a:buNone/>
            </a:pPr>
            <a:r>
              <a:rPr lang="en" sz="2600" b="1">
                <a:solidFill>
                  <a:schemeClr val="lt1"/>
                </a:solidFill>
              </a:rPr>
              <a:t>English Faculty and SLO Coordinator</a:t>
            </a:r>
            <a:endParaRPr sz="2600" b="1">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90250" y="526350"/>
            <a:ext cx="7848600" cy="4090800"/>
          </a:xfrm>
          <a:prstGeom prst="rect">
            <a:avLst/>
          </a:prstGeom>
          <a:ln w="19050" cap="flat" cmpd="sng">
            <a:solidFill>
              <a:schemeClr val="lt1"/>
            </a:solidFill>
            <a:prstDash val="solid"/>
            <a:round/>
            <a:headEnd type="none" w="sm" len="sm"/>
            <a:tailEnd type="none" w="sm" len="sm"/>
          </a:ln>
        </p:spPr>
        <p:txBody>
          <a:bodyPr spcFirstLastPara="1" wrap="square" lIns="365750" tIns="91425" rIns="91425" bIns="91425" anchor="ctr" anchorCtr="0">
            <a:noAutofit/>
          </a:bodyPr>
          <a:lstStyle/>
          <a:p>
            <a:pPr marL="0" lvl="0" indent="0" algn="l" rtl="0">
              <a:spcBef>
                <a:spcPts val="0"/>
              </a:spcBef>
              <a:spcAft>
                <a:spcPts val="0"/>
              </a:spcAft>
              <a:buNone/>
            </a:pPr>
            <a:r>
              <a:rPr lang="en" sz="4200"/>
              <a:t>“Transparent Teaching Methods help students understand how and why they are learning course content in particular ways.” </a:t>
            </a:r>
            <a:r>
              <a:rPr lang="en" sz="1800"/>
              <a:t>(tilthighered.com)</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Transparent Teaching in Action (according to TILT)</a:t>
            </a:r>
            <a:endParaRPr sz="2600"/>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chemeClr val="dk2"/>
              </a:buClr>
              <a:buSzPts val="2000"/>
              <a:buChar char="●"/>
            </a:pPr>
            <a:r>
              <a:rPr lang="en" sz="2000">
                <a:solidFill>
                  <a:schemeClr val="dk2"/>
                </a:solidFill>
              </a:rPr>
              <a:t>Discuss assignment learning goals and design rationale before students begin each assignment</a:t>
            </a:r>
            <a:endParaRPr sz="2000">
              <a:solidFill>
                <a:schemeClr val="dk2"/>
              </a:solidFill>
            </a:endParaRPr>
          </a:p>
          <a:p>
            <a:pPr marL="457200" lvl="0" indent="-355600" algn="l" rtl="0">
              <a:lnSpc>
                <a:spcPct val="100000"/>
              </a:lnSpc>
              <a:spcBef>
                <a:spcPts val="0"/>
              </a:spcBef>
              <a:spcAft>
                <a:spcPts val="0"/>
              </a:spcAft>
              <a:buClr>
                <a:schemeClr val="dk2"/>
              </a:buClr>
              <a:buSzPts val="2000"/>
              <a:buChar char="●"/>
            </a:pPr>
            <a:r>
              <a:rPr lang="en" sz="2000">
                <a:solidFill>
                  <a:schemeClr val="dk2"/>
                </a:solidFill>
              </a:rPr>
              <a:t>Invite students to participate in class planning and agenda construction</a:t>
            </a:r>
            <a:endParaRPr sz="2000">
              <a:solidFill>
                <a:schemeClr val="dk2"/>
              </a:solidFill>
            </a:endParaRPr>
          </a:p>
          <a:p>
            <a:pPr marL="457200" lvl="0" indent="-355600" algn="l" rtl="0">
              <a:lnSpc>
                <a:spcPct val="100000"/>
              </a:lnSpc>
              <a:spcBef>
                <a:spcPts val="0"/>
              </a:spcBef>
              <a:spcAft>
                <a:spcPts val="0"/>
              </a:spcAft>
              <a:buClr>
                <a:schemeClr val="dk2"/>
              </a:buClr>
              <a:buSzPts val="2000"/>
              <a:buChar char="●"/>
            </a:pPr>
            <a:r>
              <a:rPr lang="en" sz="2000">
                <a:solidFill>
                  <a:schemeClr val="dk2"/>
                </a:solidFill>
              </a:rPr>
              <a:t>Gauge understanding via questions that require students to apply concepts you’ve taught</a:t>
            </a:r>
            <a:endParaRPr sz="2000">
              <a:solidFill>
                <a:schemeClr val="dk2"/>
              </a:solidFill>
            </a:endParaRPr>
          </a:p>
          <a:p>
            <a:pPr marL="457200" lvl="0" indent="-355600" algn="l" rtl="0">
              <a:lnSpc>
                <a:spcPct val="100000"/>
              </a:lnSpc>
              <a:spcBef>
                <a:spcPts val="0"/>
              </a:spcBef>
              <a:spcAft>
                <a:spcPts val="0"/>
              </a:spcAft>
              <a:buClr>
                <a:schemeClr val="dk2"/>
              </a:buClr>
              <a:buSzPts val="2000"/>
              <a:buChar char="●"/>
            </a:pPr>
            <a:r>
              <a:rPr lang="en" sz="2000">
                <a:solidFill>
                  <a:schemeClr val="dk2"/>
                </a:solidFill>
              </a:rPr>
              <a:t>Explicitly connect data regarding “how people learn”* with course activities, esp. when students struggle at difficult transition points</a:t>
            </a:r>
            <a:endParaRPr sz="2000">
              <a:solidFill>
                <a:schemeClr val="dk2"/>
              </a:solidFill>
            </a:endParaRPr>
          </a:p>
          <a:p>
            <a:pPr marL="457200" lvl="0" indent="-355600" algn="l" rtl="0">
              <a:lnSpc>
                <a:spcPct val="100000"/>
              </a:lnSpc>
              <a:spcBef>
                <a:spcPts val="0"/>
              </a:spcBef>
              <a:spcAft>
                <a:spcPts val="0"/>
              </a:spcAft>
              <a:buClr>
                <a:schemeClr val="dk2"/>
              </a:buClr>
              <a:buSzPts val="2000"/>
              <a:buChar char="●"/>
            </a:pPr>
            <a:r>
              <a:rPr lang="en" sz="2000">
                <a:solidFill>
                  <a:schemeClr val="dk2"/>
                </a:solidFill>
              </a:rPr>
              <a:t>Engage students in applying your grading criteria to models/examples</a:t>
            </a:r>
            <a:endParaRPr sz="2000">
              <a:solidFill>
                <a:schemeClr val="dk2"/>
              </a:solidFill>
            </a:endParaRPr>
          </a:p>
          <a:p>
            <a:pPr marL="457200" lvl="0" indent="-355600" algn="l" rtl="0">
              <a:lnSpc>
                <a:spcPct val="100000"/>
              </a:lnSpc>
              <a:spcBef>
                <a:spcPts val="0"/>
              </a:spcBef>
              <a:spcAft>
                <a:spcPts val="0"/>
              </a:spcAft>
              <a:buClr>
                <a:schemeClr val="dk2"/>
              </a:buClr>
              <a:buSzPts val="2000"/>
              <a:buChar char="●"/>
            </a:pPr>
            <a:r>
              <a:rPr lang="en" sz="2000">
                <a:solidFill>
                  <a:schemeClr val="dk2"/>
                </a:solidFill>
              </a:rPr>
              <a:t>Debrief graded tests and assignments in class</a:t>
            </a:r>
            <a:endParaRPr sz="2000">
              <a:solidFill>
                <a:schemeClr val="dk2"/>
              </a:solidFill>
            </a:endParaRPr>
          </a:p>
          <a:p>
            <a:pPr marL="457200" lvl="0" indent="-355600" algn="l" rtl="0">
              <a:lnSpc>
                <a:spcPct val="100000"/>
              </a:lnSpc>
              <a:spcBef>
                <a:spcPts val="0"/>
              </a:spcBef>
              <a:spcAft>
                <a:spcPts val="0"/>
              </a:spcAft>
              <a:buClr>
                <a:schemeClr val="dk2"/>
              </a:buClr>
              <a:buSzPts val="2000"/>
              <a:buChar char="●"/>
            </a:pPr>
            <a:r>
              <a:rPr lang="en" sz="2000">
                <a:solidFill>
                  <a:schemeClr val="dk2"/>
                </a:solidFill>
              </a:rPr>
              <a:t>Offer running metacognitive commentary on class discussions</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65500" y="724200"/>
            <a:ext cx="4045200" cy="3303300"/>
          </a:xfrm>
          <a:prstGeom prst="rect">
            <a:avLst/>
          </a:prstGeom>
          <a:ln w="19050" cap="flat" cmpd="sng">
            <a:solidFill>
              <a:schemeClr val="accent2"/>
            </a:solidFill>
            <a:prstDash val="solid"/>
            <a:round/>
            <a:headEnd type="none" w="sm" len="sm"/>
            <a:tailEnd type="none" w="sm" len="sm"/>
          </a:ln>
        </p:spPr>
        <p:txBody>
          <a:bodyPr spcFirstLastPara="1" wrap="square" lIns="91425" tIns="91425" rIns="91425" bIns="182875" anchor="b" anchorCtr="0">
            <a:noAutofit/>
          </a:bodyPr>
          <a:lstStyle/>
          <a:p>
            <a:pPr marL="0" lvl="0" indent="0" algn="ctr" rtl="0">
              <a:spcBef>
                <a:spcPts val="0"/>
              </a:spcBef>
              <a:spcAft>
                <a:spcPts val="0"/>
              </a:spcAft>
              <a:buNone/>
            </a:pPr>
            <a:r>
              <a:rPr lang="en">
                <a:solidFill>
                  <a:schemeClr val="accent2"/>
                </a:solidFill>
              </a:rPr>
              <a:t>Transparent Teaching is a Potentially Powerful Equity Practice</a:t>
            </a:r>
            <a:endParaRPr>
              <a:solidFill>
                <a:schemeClr val="accent2"/>
              </a:solidFill>
            </a:endParaRPr>
          </a:p>
        </p:txBody>
      </p:sp>
      <p:sp>
        <p:nvSpPr>
          <p:cNvPr id="76" name="Google Shape;76;p16"/>
          <p:cNvSpPr txBox="1">
            <a:spLocks noGrp="1"/>
          </p:cNvSpPr>
          <p:nvPr>
            <p:ph type="body" idx="2"/>
          </p:nvPr>
        </p:nvSpPr>
        <p:spPr>
          <a:xfrm>
            <a:off x="4779825" y="412475"/>
            <a:ext cx="4045200" cy="4031100"/>
          </a:xfrm>
          <a:prstGeom prst="rect">
            <a:avLst/>
          </a:prstGeom>
        </p:spPr>
        <p:txBody>
          <a:bodyPr spcFirstLastPara="1" wrap="square" lIns="182875" tIns="91425" rIns="0" bIns="91425" anchor="ctr" anchorCtr="0">
            <a:noAutofit/>
          </a:bodyPr>
          <a:lstStyle/>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ctr" rtl="0">
              <a:lnSpc>
                <a:spcPct val="100000"/>
              </a:lnSpc>
              <a:spcBef>
                <a:spcPts val="0"/>
              </a:spcBef>
              <a:spcAft>
                <a:spcPts val="0"/>
              </a:spcAft>
              <a:buNone/>
            </a:pPr>
            <a:r>
              <a:rPr lang="en" sz="2700"/>
              <a:t>Evidence-Based Findings</a:t>
            </a:r>
            <a:endParaRPr sz="2700"/>
          </a:p>
          <a:p>
            <a:pPr marL="0" lvl="0" indent="0" algn="l" rtl="0">
              <a:lnSpc>
                <a:spcPct val="100000"/>
              </a:lnSpc>
              <a:spcBef>
                <a:spcPts val="0"/>
              </a:spcBef>
              <a:spcAft>
                <a:spcPts val="0"/>
              </a:spcAft>
              <a:buNone/>
            </a:pPr>
            <a:r>
              <a:rPr lang="en"/>
              <a:t>Transparent practices increased the following skills among students: </a:t>
            </a:r>
            <a:endParaRPr/>
          </a:p>
          <a:p>
            <a:pPr marL="457200" lvl="0" indent="-342900" algn="l" rtl="0">
              <a:lnSpc>
                <a:spcPct val="100000"/>
              </a:lnSpc>
              <a:spcBef>
                <a:spcPts val="0"/>
              </a:spcBef>
              <a:spcAft>
                <a:spcPts val="0"/>
              </a:spcAft>
              <a:buSzPts val="1800"/>
              <a:buChar char="●"/>
            </a:pPr>
            <a:r>
              <a:rPr lang="en"/>
              <a:t>Academic confidence</a:t>
            </a:r>
            <a:endParaRPr/>
          </a:p>
          <a:p>
            <a:pPr marL="457200" lvl="0" indent="-342900" algn="l" rtl="0">
              <a:lnSpc>
                <a:spcPct val="100000"/>
              </a:lnSpc>
              <a:spcBef>
                <a:spcPts val="0"/>
              </a:spcBef>
              <a:spcAft>
                <a:spcPts val="0"/>
              </a:spcAft>
              <a:buSzPts val="1800"/>
              <a:buChar char="●"/>
            </a:pPr>
            <a:r>
              <a:rPr lang="en"/>
              <a:t>Sense of belonging</a:t>
            </a:r>
            <a:endParaRPr/>
          </a:p>
          <a:p>
            <a:pPr marL="457200" lvl="0" indent="-342900" algn="l" rtl="0">
              <a:lnSpc>
                <a:spcPct val="100000"/>
              </a:lnSpc>
              <a:spcBef>
                <a:spcPts val="0"/>
              </a:spcBef>
              <a:spcAft>
                <a:spcPts val="0"/>
              </a:spcAft>
              <a:buSzPts val="1800"/>
              <a:buChar char="●"/>
            </a:pPr>
            <a:r>
              <a:rPr lang="en"/>
              <a:t>Skills most valued by employers*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Gains were higher in student groups the study labeled as “underserved:” they identify these students as first generation, low socioeconomic status, and “multiracial.”</a:t>
            </a:r>
            <a:endParaRPr/>
          </a:p>
          <a:p>
            <a:pPr marL="0" lvl="0" indent="0" algn="l" rtl="0">
              <a:spcBef>
                <a:spcPts val="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292625"/>
            <a:ext cx="8520600" cy="10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I’ve implemented Transparent Methods (randomly, piecemeal, in F2F classes)</a:t>
            </a:r>
            <a:endParaRPr/>
          </a:p>
        </p:txBody>
      </p:sp>
      <p:sp>
        <p:nvSpPr>
          <p:cNvPr id="82" name="Google Shape;82;p17"/>
          <p:cNvSpPr txBox="1">
            <a:spLocks noGrp="1"/>
          </p:cNvSpPr>
          <p:nvPr>
            <p:ph type="body" idx="1"/>
          </p:nvPr>
        </p:nvSpPr>
        <p:spPr>
          <a:xfrm>
            <a:off x="311700" y="1377425"/>
            <a:ext cx="8520600" cy="34680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2"/>
              </a:buClr>
              <a:buSzPts val="1800"/>
              <a:buChar char="●"/>
            </a:pPr>
            <a:r>
              <a:rPr lang="en">
                <a:solidFill>
                  <a:schemeClr val="dk2"/>
                </a:solidFill>
              </a:rPr>
              <a:t>Student voice and choice (syllabus, themes, assignments, Principles of Community)</a:t>
            </a:r>
            <a:endParaRPr>
              <a:solidFill>
                <a:schemeClr val="dk2"/>
              </a:solidFill>
            </a:endParaRPr>
          </a:p>
          <a:p>
            <a:pPr marL="457200" lvl="0" indent="-342900" algn="l" rtl="0">
              <a:lnSpc>
                <a:spcPct val="100000"/>
              </a:lnSpc>
              <a:spcBef>
                <a:spcPts val="0"/>
              </a:spcBef>
              <a:spcAft>
                <a:spcPts val="0"/>
              </a:spcAft>
              <a:buClr>
                <a:schemeClr val="dk2"/>
              </a:buClr>
              <a:buSzPts val="1800"/>
              <a:buChar char="●"/>
            </a:pPr>
            <a:r>
              <a:rPr lang="en">
                <a:solidFill>
                  <a:schemeClr val="dk2"/>
                </a:solidFill>
              </a:rPr>
              <a:t>Transparent assignment prompts with purpose, task and criteria outlined</a:t>
            </a:r>
            <a:endParaRPr>
              <a:solidFill>
                <a:schemeClr val="dk2"/>
              </a:solidFill>
            </a:endParaRPr>
          </a:p>
          <a:p>
            <a:pPr marL="457200" lvl="0" indent="-342900" algn="l" rtl="0">
              <a:lnSpc>
                <a:spcPct val="100000"/>
              </a:lnSpc>
              <a:spcBef>
                <a:spcPts val="0"/>
              </a:spcBef>
              <a:spcAft>
                <a:spcPts val="0"/>
              </a:spcAft>
              <a:buClr>
                <a:schemeClr val="dk2"/>
              </a:buClr>
              <a:buSzPts val="1800"/>
              <a:buChar char="●"/>
            </a:pPr>
            <a:r>
              <a:rPr lang="en">
                <a:solidFill>
                  <a:schemeClr val="dk2"/>
                </a:solidFill>
              </a:rPr>
              <a:t>Low-stakes learning tasks and group activities to practice discrete skills</a:t>
            </a:r>
            <a:endParaRPr>
              <a:solidFill>
                <a:schemeClr val="dk2"/>
              </a:solidFill>
            </a:endParaRPr>
          </a:p>
          <a:p>
            <a:pPr marL="457200" lvl="0" indent="-342900" algn="l" rtl="0">
              <a:lnSpc>
                <a:spcPct val="100000"/>
              </a:lnSpc>
              <a:spcBef>
                <a:spcPts val="0"/>
              </a:spcBef>
              <a:spcAft>
                <a:spcPts val="0"/>
              </a:spcAft>
              <a:buClr>
                <a:schemeClr val="dk2"/>
              </a:buClr>
              <a:buSzPts val="1800"/>
              <a:buChar char="●"/>
            </a:pPr>
            <a:r>
              <a:rPr lang="en">
                <a:solidFill>
                  <a:schemeClr val="dk2"/>
                </a:solidFill>
              </a:rPr>
              <a:t>Clearly defined skill progression from more basic to more complex</a:t>
            </a:r>
            <a:endParaRPr>
              <a:solidFill>
                <a:schemeClr val="dk2"/>
              </a:solidFill>
            </a:endParaRPr>
          </a:p>
          <a:p>
            <a:pPr marL="457200" lvl="0" indent="-342900" algn="l" rtl="0">
              <a:lnSpc>
                <a:spcPct val="100000"/>
              </a:lnSpc>
              <a:spcBef>
                <a:spcPts val="0"/>
              </a:spcBef>
              <a:spcAft>
                <a:spcPts val="0"/>
              </a:spcAft>
              <a:buClr>
                <a:schemeClr val="dk2"/>
              </a:buClr>
              <a:buSzPts val="1800"/>
              <a:buChar char="●"/>
            </a:pPr>
            <a:r>
              <a:rPr lang="en">
                <a:solidFill>
                  <a:schemeClr val="dk2"/>
                </a:solidFill>
              </a:rPr>
              <a:t>Peer review activities with detailed prompts to apply the grading criteria to each other’s work</a:t>
            </a:r>
            <a:endParaRPr>
              <a:solidFill>
                <a:schemeClr val="dk2"/>
              </a:solidFill>
            </a:endParaRPr>
          </a:p>
          <a:p>
            <a:pPr marL="457200" lvl="0" indent="-342900" algn="l" rtl="0">
              <a:lnSpc>
                <a:spcPct val="100000"/>
              </a:lnSpc>
              <a:spcBef>
                <a:spcPts val="0"/>
              </a:spcBef>
              <a:spcAft>
                <a:spcPts val="0"/>
              </a:spcAft>
              <a:buClr>
                <a:schemeClr val="dk2"/>
              </a:buClr>
              <a:buSzPts val="1800"/>
              <a:buChar char="●"/>
            </a:pPr>
            <a:r>
              <a:rPr lang="en">
                <a:solidFill>
                  <a:schemeClr val="dk2"/>
                </a:solidFill>
              </a:rPr>
              <a:t>Annotated samples of student work in different grade ranges</a:t>
            </a:r>
            <a:endParaRPr>
              <a:solidFill>
                <a:schemeClr val="dk2"/>
              </a:solidFill>
            </a:endParaRPr>
          </a:p>
          <a:p>
            <a:pPr marL="457200" lvl="0" indent="-342900" algn="l" rtl="0">
              <a:lnSpc>
                <a:spcPct val="100000"/>
              </a:lnSpc>
              <a:spcBef>
                <a:spcPts val="0"/>
              </a:spcBef>
              <a:spcAft>
                <a:spcPts val="0"/>
              </a:spcAft>
              <a:buClr>
                <a:schemeClr val="dk2"/>
              </a:buClr>
              <a:buSzPts val="1800"/>
              <a:buChar char="●"/>
            </a:pPr>
            <a:r>
              <a:rPr lang="en">
                <a:solidFill>
                  <a:schemeClr val="dk2"/>
                </a:solidFill>
              </a:rPr>
              <a:t>Opportunities to revise and resubmit after feedback</a:t>
            </a:r>
            <a:endParaRPr>
              <a:solidFill>
                <a:schemeClr val="dk2"/>
              </a:solidFill>
            </a:endParaRPr>
          </a:p>
          <a:p>
            <a:pPr marL="457200" lvl="0" indent="-342900" algn="l" rtl="0">
              <a:lnSpc>
                <a:spcPct val="100000"/>
              </a:lnSpc>
              <a:spcBef>
                <a:spcPts val="0"/>
              </a:spcBef>
              <a:spcAft>
                <a:spcPts val="0"/>
              </a:spcAft>
              <a:buClr>
                <a:schemeClr val="dk2"/>
              </a:buClr>
              <a:buSzPts val="1800"/>
              <a:buChar char="●"/>
            </a:pPr>
            <a:r>
              <a:rPr lang="en">
                <a:solidFill>
                  <a:schemeClr val="dk2"/>
                </a:solidFill>
              </a:rPr>
              <a:t>Metacognitive reflection on students’ own learning</a:t>
            </a:r>
            <a:endParaRPr>
              <a:solidFill>
                <a:schemeClr val="dk2"/>
              </a:solidFill>
            </a:endParaRPr>
          </a:p>
          <a:p>
            <a:pPr marL="457200" lvl="0" indent="-342900" algn="l" rtl="0">
              <a:lnSpc>
                <a:spcPct val="100000"/>
              </a:lnSpc>
              <a:spcBef>
                <a:spcPts val="0"/>
              </a:spcBef>
              <a:spcAft>
                <a:spcPts val="0"/>
              </a:spcAft>
              <a:buClr>
                <a:schemeClr val="dk2"/>
              </a:buClr>
              <a:buSzPts val="1800"/>
              <a:buChar char="●"/>
            </a:pPr>
            <a:r>
              <a:rPr lang="en">
                <a:solidFill>
                  <a:schemeClr val="dk2"/>
                </a:solidFill>
              </a:rPr>
              <a:t>Reflection activities after units to give instructor feedback</a:t>
            </a:r>
            <a:endParaRPr>
              <a:solidFill>
                <a:schemeClr val="dk2"/>
              </a:solidFill>
            </a:endParaRPr>
          </a:p>
          <a:p>
            <a:pPr marL="457200" lvl="0" indent="-342900" algn="l" rtl="0">
              <a:lnSpc>
                <a:spcPct val="100000"/>
              </a:lnSpc>
              <a:spcBef>
                <a:spcPts val="0"/>
              </a:spcBef>
              <a:spcAft>
                <a:spcPts val="0"/>
              </a:spcAft>
              <a:buClr>
                <a:schemeClr val="dk2"/>
              </a:buClr>
              <a:buSzPts val="1800"/>
              <a:buChar char="●"/>
            </a:pPr>
            <a:r>
              <a:rPr lang="en">
                <a:solidFill>
                  <a:schemeClr val="dk2"/>
                </a:solidFill>
              </a:rPr>
              <a:t>No-stakes discussions about real world problems in the discipline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490250" y="526350"/>
            <a:ext cx="5604000" cy="4090800"/>
          </a:xfrm>
          <a:prstGeom prst="rect">
            <a:avLst/>
          </a:prstGeom>
          <a:ln w="19050" cap="flat" cmpd="sng">
            <a:solidFill>
              <a:schemeClr val="lt1"/>
            </a:solidFill>
            <a:prstDash val="solid"/>
            <a:round/>
            <a:headEnd type="none" w="sm" len="sm"/>
            <a:tailEnd type="none" w="sm" len="sm"/>
          </a:ln>
        </p:spPr>
        <p:txBody>
          <a:bodyPr spcFirstLastPara="1" wrap="square" lIns="274300" tIns="91425" rIns="91425" bIns="91425" anchor="ctr" anchorCtr="0">
            <a:noAutofit/>
          </a:bodyPr>
          <a:lstStyle/>
          <a:p>
            <a:pPr marL="0" lvl="0" indent="0" algn="l" rtl="0">
              <a:spcBef>
                <a:spcPts val="0"/>
              </a:spcBef>
              <a:spcAft>
                <a:spcPts val="0"/>
              </a:spcAft>
              <a:buNone/>
            </a:pPr>
            <a:r>
              <a:rPr lang="en"/>
              <a:t>How could this work in online or remote contexts?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Transparent Module Template for Canvas</a:t>
            </a:r>
            <a:endParaRPr/>
          </a:p>
        </p:txBody>
      </p:sp>
      <p:sp>
        <p:nvSpPr>
          <p:cNvPr id="93" name="Google Shape;93;p19"/>
          <p:cNvSpPr txBox="1">
            <a:spLocks noGrp="1"/>
          </p:cNvSpPr>
          <p:nvPr>
            <p:ph type="body" idx="1"/>
          </p:nvPr>
        </p:nvSpPr>
        <p:spPr>
          <a:xfrm>
            <a:off x="616500" y="1152475"/>
            <a:ext cx="7913100" cy="3416400"/>
          </a:xfrm>
          <a:prstGeom prst="rect">
            <a:avLst/>
          </a:prstGeom>
          <a:ln w="19050" cap="flat" cmpd="sng">
            <a:solidFill>
              <a:schemeClr val="dk1"/>
            </a:solidFill>
            <a:prstDash val="solid"/>
            <a:round/>
            <a:headEnd type="none" w="sm" len="sm"/>
            <a:tailEnd type="none" w="sm" len="sm"/>
          </a:ln>
        </p:spPr>
        <p:txBody>
          <a:bodyPr spcFirstLastPara="1" wrap="square" lIns="274300" tIns="274300" rIns="91425" bIns="91425" anchor="t" anchorCtr="0">
            <a:noAutofit/>
          </a:bodyPr>
          <a:lstStyle/>
          <a:p>
            <a:pPr marL="0" lvl="0" indent="0" algn="l" rtl="0">
              <a:spcBef>
                <a:spcPts val="0"/>
              </a:spcBef>
              <a:spcAft>
                <a:spcPts val="0"/>
              </a:spcAft>
              <a:buNone/>
            </a:pPr>
            <a:r>
              <a:rPr lang="en" sz="2400" b="1">
                <a:solidFill>
                  <a:schemeClr val="accent1"/>
                </a:solidFill>
              </a:rPr>
              <a:t>THE BASICS MODULE</a:t>
            </a:r>
            <a:endParaRPr sz="2400" b="1">
              <a:solidFill>
                <a:schemeClr val="accent1"/>
              </a:solidFill>
            </a:endParaRPr>
          </a:p>
          <a:p>
            <a:pPr marL="0" lvl="0" indent="0" algn="l" rtl="0">
              <a:lnSpc>
                <a:spcPct val="100000"/>
              </a:lnSpc>
              <a:spcBef>
                <a:spcPts val="1600"/>
              </a:spcBef>
              <a:spcAft>
                <a:spcPts val="0"/>
              </a:spcAft>
              <a:buClr>
                <a:schemeClr val="dk2"/>
              </a:buClr>
              <a:buSzPts val="1100"/>
              <a:buFont typeface="Arial"/>
              <a:buNone/>
            </a:pPr>
            <a:r>
              <a:rPr lang="en" sz="1800">
                <a:solidFill>
                  <a:schemeClr val="accent1"/>
                </a:solidFill>
              </a:rPr>
              <a:t>Intro/Welcome video </a:t>
            </a:r>
            <a:endParaRPr sz="1800">
              <a:solidFill>
                <a:schemeClr val="accent1"/>
              </a:solidFill>
            </a:endParaRPr>
          </a:p>
          <a:p>
            <a:pPr marL="0" lvl="0" indent="0" algn="l" rtl="0">
              <a:lnSpc>
                <a:spcPct val="100000"/>
              </a:lnSpc>
              <a:spcBef>
                <a:spcPts val="0"/>
              </a:spcBef>
              <a:spcAft>
                <a:spcPts val="0"/>
              </a:spcAft>
              <a:buClr>
                <a:schemeClr val="dk2"/>
              </a:buClr>
              <a:buSzPts val="1100"/>
              <a:buFont typeface="Arial"/>
              <a:buNone/>
            </a:pPr>
            <a:r>
              <a:rPr lang="en" sz="1800">
                <a:solidFill>
                  <a:schemeClr val="accent1"/>
                </a:solidFill>
              </a:rPr>
              <a:t>“Liquid Syllabus” (Kim Lennox’s model!)</a:t>
            </a:r>
            <a:endParaRPr sz="1800">
              <a:solidFill>
                <a:schemeClr val="accent1"/>
              </a:solidFill>
            </a:endParaRPr>
          </a:p>
          <a:p>
            <a:pPr marL="0" lvl="0" indent="0" algn="l" rtl="0">
              <a:lnSpc>
                <a:spcPct val="100000"/>
              </a:lnSpc>
              <a:spcBef>
                <a:spcPts val="0"/>
              </a:spcBef>
              <a:spcAft>
                <a:spcPts val="0"/>
              </a:spcAft>
              <a:buClr>
                <a:schemeClr val="dk2"/>
              </a:buClr>
              <a:buSzPts val="1100"/>
              <a:buFont typeface="Arial"/>
              <a:buNone/>
            </a:pPr>
            <a:r>
              <a:rPr lang="en" sz="1800">
                <a:solidFill>
                  <a:schemeClr val="accent1"/>
                </a:solidFill>
              </a:rPr>
              <a:t>Class schedule on a live document</a:t>
            </a:r>
            <a:endParaRPr sz="1800">
              <a:solidFill>
                <a:schemeClr val="accent1"/>
              </a:solidFill>
            </a:endParaRPr>
          </a:p>
          <a:p>
            <a:pPr marL="0" lvl="0" indent="0" algn="l" rtl="0">
              <a:lnSpc>
                <a:spcPct val="100000"/>
              </a:lnSpc>
              <a:spcBef>
                <a:spcPts val="0"/>
              </a:spcBef>
              <a:spcAft>
                <a:spcPts val="0"/>
              </a:spcAft>
              <a:buNone/>
            </a:pPr>
            <a:r>
              <a:rPr lang="en" sz="1800">
                <a:solidFill>
                  <a:schemeClr val="accent1"/>
                </a:solidFill>
              </a:rPr>
              <a:t>Updated student resource list</a:t>
            </a:r>
            <a:endParaRPr sz="1800">
              <a:solidFill>
                <a:schemeClr val="accent1"/>
              </a:solidFill>
            </a:endParaRPr>
          </a:p>
          <a:p>
            <a:pPr marL="0" lvl="0" indent="0" algn="l" rtl="0">
              <a:lnSpc>
                <a:spcPct val="100000"/>
              </a:lnSpc>
              <a:spcBef>
                <a:spcPts val="0"/>
              </a:spcBef>
              <a:spcAft>
                <a:spcPts val="0"/>
              </a:spcAft>
              <a:buClr>
                <a:schemeClr val="dk2"/>
              </a:buClr>
              <a:buSzPts val="1100"/>
              <a:buFont typeface="Arial"/>
              <a:buNone/>
            </a:pPr>
            <a:r>
              <a:rPr lang="en" sz="1800">
                <a:solidFill>
                  <a:schemeClr val="accent1"/>
                </a:solidFill>
              </a:rPr>
              <a:t>Extra Credit Info</a:t>
            </a:r>
            <a:endParaRPr sz="1800">
              <a:solidFill>
                <a:schemeClr val="accent1"/>
              </a:solidFill>
            </a:endParaRPr>
          </a:p>
          <a:p>
            <a:pPr marL="0" lvl="0" indent="0" algn="l" rtl="0">
              <a:lnSpc>
                <a:spcPct val="100000"/>
              </a:lnSpc>
              <a:spcBef>
                <a:spcPts val="0"/>
              </a:spcBef>
              <a:spcAft>
                <a:spcPts val="0"/>
              </a:spcAft>
              <a:buClr>
                <a:schemeClr val="dk2"/>
              </a:buClr>
              <a:buSzPts val="1100"/>
              <a:buFont typeface="Arial"/>
              <a:buNone/>
            </a:pPr>
            <a:r>
              <a:rPr lang="en" sz="1800">
                <a:solidFill>
                  <a:schemeClr val="accent1"/>
                </a:solidFill>
              </a:rPr>
              <a:t>Writing Center links and info</a:t>
            </a:r>
            <a:endParaRPr sz="1800">
              <a:solidFill>
                <a:schemeClr val="accent1"/>
              </a:solidFill>
            </a:endParaRPr>
          </a:p>
          <a:p>
            <a:pPr marL="0" lvl="0" indent="0" algn="l" rtl="0">
              <a:lnSpc>
                <a:spcPct val="100000"/>
              </a:lnSpc>
              <a:spcBef>
                <a:spcPts val="0"/>
              </a:spcBef>
              <a:spcAft>
                <a:spcPts val="0"/>
              </a:spcAft>
              <a:buClr>
                <a:schemeClr val="dk2"/>
              </a:buClr>
              <a:buSzPts val="1100"/>
              <a:buFont typeface="Arial"/>
              <a:buNone/>
            </a:pPr>
            <a:r>
              <a:rPr lang="en" sz="1800">
                <a:solidFill>
                  <a:schemeClr val="accent1"/>
                </a:solidFill>
              </a:rPr>
              <a:t>Temporary Link: Welcome/About Me discussion board</a:t>
            </a:r>
            <a:endParaRPr sz="1800">
              <a:solidFill>
                <a:schemeClr val="accent1"/>
              </a:solidFill>
            </a:endParaRPr>
          </a:p>
          <a:p>
            <a:pPr marL="0" lvl="0" indent="0" algn="l" rtl="0">
              <a:lnSpc>
                <a:spcPct val="100000"/>
              </a:lnSpc>
              <a:spcBef>
                <a:spcPts val="0"/>
              </a:spcBef>
              <a:spcAft>
                <a:spcPts val="0"/>
              </a:spcAft>
              <a:buClr>
                <a:schemeClr val="dk2"/>
              </a:buClr>
              <a:buSzPts val="1100"/>
              <a:buFont typeface="Arial"/>
              <a:buNone/>
            </a:pPr>
            <a:r>
              <a:rPr lang="en" sz="1800">
                <a:solidFill>
                  <a:schemeClr val="accent1"/>
                </a:solidFill>
              </a:rPr>
              <a:t>Permanent Link: Ongoing/Open topic discussion board</a:t>
            </a:r>
            <a:endParaRPr sz="1800">
              <a:solidFill>
                <a:schemeClr val="accent1"/>
              </a:solidFill>
            </a:endParaRPr>
          </a:p>
          <a:p>
            <a:pPr marL="0" lvl="0" indent="0" algn="l" rtl="0">
              <a:spcBef>
                <a:spcPts val="0"/>
              </a:spcBef>
              <a:spcAft>
                <a:spcPts val="1600"/>
              </a:spcAft>
              <a:buNone/>
            </a:pPr>
            <a:endParaRPr sz="180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Transparent Module Template, continued</a:t>
            </a:r>
            <a:endParaRPr/>
          </a:p>
        </p:txBody>
      </p:sp>
      <p:sp>
        <p:nvSpPr>
          <p:cNvPr id="99" name="Google Shape;99;p20"/>
          <p:cNvSpPr txBox="1">
            <a:spLocks noGrp="1"/>
          </p:cNvSpPr>
          <p:nvPr>
            <p:ph type="body" idx="1"/>
          </p:nvPr>
        </p:nvSpPr>
        <p:spPr>
          <a:xfrm>
            <a:off x="311700" y="1152475"/>
            <a:ext cx="4104000" cy="3724200"/>
          </a:xfrm>
          <a:prstGeom prst="rect">
            <a:avLst/>
          </a:prstGeom>
          <a:ln w="19050" cap="flat" cmpd="sng">
            <a:solidFill>
              <a:schemeClr val="accent2"/>
            </a:solidFill>
            <a:prstDash val="solid"/>
            <a:round/>
            <a:headEnd type="none" w="sm" len="sm"/>
            <a:tailEnd type="none" w="sm" len="sm"/>
          </a:ln>
        </p:spPr>
        <p:txBody>
          <a:bodyPr spcFirstLastPara="1" wrap="square" lIns="182875" tIns="182875" rIns="91425" bIns="91425" anchor="t" anchorCtr="0">
            <a:noAutofit/>
          </a:bodyPr>
          <a:lstStyle/>
          <a:p>
            <a:pPr marL="0" lvl="0" indent="0" algn="l" rtl="0">
              <a:lnSpc>
                <a:spcPct val="100000"/>
              </a:lnSpc>
              <a:spcBef>
                <a:spcPts val="0"/>
              </a:spcBef>
              <a:spcAft>
                <a:spcPts val="0"/>
              </a:spcAft>
              <a:buClr>
                <a:schemeClr val="dk2"/>
              </a:buClr>
              <a:buSzPts val="1100"/>
              <a:buFont typeface="Arial"/>
              <a:buNone/>
            </a:pPr>
            <a:r>
              <a:rPr lang="en" sz="2000" b="1">
                <a:solidFill>
                  <a:schemeClr val="accent1"/>
                </a:solidFill>
              </a:rPr>
              <a:t>ASSIGNMENT MODULE TEMPLATE</a:t>
            </a:r>
            <a:endParaRPr sz="2000" b="1">
              <a:solidFill>
                <a:schemeClr val="accent1"/>
              </a:solidFill>
            </a:endParaRPr>
          </a:p>
          <a:p>
            <a:pPr marL="0" lvl="0" indent="0" algn="l" rtl="0">
              <a:lnSpc>
                <a:spcPct val="100000"/>
              </a:lnSpc>
              <a:spcBef>
                <a:spcPts val="1600"/>
              </a:spcBef>
              <a:spcAft>
                <a:spcPts val="0"/>
              </a:spcAft>
              <a:buNone/>
            </a:pPr>
            <a:r>
              <a:rPr lang="en" sz="1800" b="1">
                <a:solidFill>
                  <a:schemeClr val="accent1"/>
                </a:solidFill>
              </a:rPr>
              <a:t>Getting Started</a:t>
            </a:r>
            <a:endParaRPr sz="1800" b="1">
              <a:solidFill>
                <a:schemeClr val="accent1"/>
              </a:solidFill>
            </a:endParaRPr>
          </a:p>
          <a:p>
            <a:pPr marL="0" lvl="0" indent="0" algn="l" rtl="0">
              <a:spcBef>
                <a:spcPts val="0"/>
              </a:spcBef>
              <a:spcAft>
                <a:spcPts val="0"/>
              </a:spcAft>
              <a:buClr>
                <a:schemeClr val="dk2"/>
              </a:buClr>
              <a:buSzPts val="1100"/>
              <a:buFont typeface="Arial"/>
              <a:buNone/>
            </a:pPr>
            <a:r>
              <a:rPr lang="en" sz="1600">
                <a:solidFill>
                  <a:schemeClr val="accent1"/>
                </a:solidFill>
              </a:rPr>
              <a:t>Intro video for each assignment</a:t>
            </a:r>
            <a:endParaRPr sz="1600">
              <a:solidFill>
                <a:schemeClr val="accent1"/>
              </a:solidFill>
            </a:endParaRPr>
          </a:p>
          <a:p>
            <a:pPr marL="0" lvl="0" indent="0" algn="l" rtl="0">
              <a:spcBef>
                <a:spcPts val="0"/>
              </a:spcBef>
              <a:spcAft>
                <a:spcPts val="0"/>
              </a:spcAft>
              <a:buClr>
                <a:schemeClr val="dk2"/>
              </a:buClr>
              <a:buSzPts val="1100"/>
              <a:buFont typeface="Arial"/>
              <a:buNone/>
            </a:pPr>
            <a:r>
              <a:rPr lang="en" sz="1600">
                <a:solidFill>
                  <a:schemeClr val="accent1"/>
                </a:solidFill>
              </a:rPr>
              <a:t>Step-by-step instructions for module</a:t>
            </a:r>
            <a:endParaRPr sz="1600">
              <a:solidFill>
                <a:schemeClr val="accent1"/>
              </a:solidFill>
            </a:endParaRPr>
          </a:p>
          <a:p>
            <a:pPr marL="0" lvl="0" indent="0" algn="l" rtl="0">
              <a:spcBef>
                <a:spcPts val="0"/>
              </a:spcBef>
              <a:spcAft>
                <a:spcPts val="0"/>
              </a:spcAft>
              <a:buClr>
                <a:schemeClr val="dk2"/>
              </a:buClr>
              <a:buSzPts val="1100"/>
              <a:buFont typeface="Arial"/>
              <a:buNone/>
            </a:pPr>
            <a:r>
              <a:rPr lang="en" sz="1600">
                <a:solidFill>
                  <a:schemeClr val="accent1"/>
                </a:solidFill>
              </a:rPr>
              <a:t>Prompt plus rubric in transparent format</a:t>
            </a:r>
            <a:endParaRPr sz="1600">
              <a:solidFill>
                <a:schemeClr val="accent1"/>
              </a:solidFill>
            </a:endParaRPr>
          </a:p>
          <a:p>
            <a:pPr marL="0" lvl="0" indent="0" algn="l" rtl="0">
              <a:spcBef>
                <a:spcPts val="0"/>
              </a:spcBef>
              <a:spcAft>
                <a:spcPts val="0"/>
              </a:spcAft>
              <a:buClr>
                <a:schemeClr val="dk2"/>
              </a:buClr>
              <a:buSzPts val="1100"/>
              <a:buFont typeface="Arial"/>
              <a:buNone/>
            </a:pPr>
            <a:r>
              <a:rPr lang="en" sz="1800" b="1">
                <a:solidFill>
                  <a:schemeClr val="accent1"/>
                </a:solidFill>
              </a:rPr>
              <a:t>Content</a:t>
            </a:r>
            <a:endParaRPr sz="1800" b="1">
              <a:solidFill>
                <a:schemeClr val="accent1"/>
              </a:solidFill>
            </a:endParaRPr>
          </a:p>
          <a:p>
            <a:pPr marL="0" lvl="0" indent="0" algn="l" rtl="0">
              <a:spcBef>
                <a:spcPts val="0"/>
              </a:spcBef>
              <a:spcAft>
                <a:spcPts val="0"/>
              </a:spcAft>
              <a:buClr>
                <a:schemeClr val="dk2"/>
              </a:buClr>
              <a:buSzPts val="1100"/>
              <a:buFont typeface="Arial"/>
              <a:buNone/>
            </a:pPr>
            <a:r>
              <a:rPr lang="en" sz="1600">
                <a:solidFill>
                  <a:schemeClr val="accent1"/>
                </a:solidFill>
              </a:rPr>
              <a:t>Articles, texts, etc.</a:t>
            </a:r>
            <a:endParaRPr sz="1600">
              <a:solidFill>
                <a:schemeClr val="accent1"/>
              </a:solidFill>
            </a:endParaRPr>
          </a:p>
          <a:p>
            <a:pPr marL="0" lvl="0" indent="0" algn="l" rtl="0">
              <a:spcBef>
                <a:spcPts val="0"/>
              </a:spcBef>
              <a:spcAft>
                <a:spcPts val="0"/>
              </a:spcAft>
              <a:buClr>
                <a:schemeClr val="dk2"/>
              </a:buClr>
              <a:buSzPts val="1100"/>
              <a:buFont typeface="Arial"/>
              <a:buNone/>
            </a:pPr>
            <a:r>
              <a:rPr lang="en" sz="1800" b="1">
                <a:solidFill>
                  <a:schemeClr val="accent1"/>
                </a:solidFill>
              </a:rPr>
              <a:t>Instructional Materials</a:t>
            </a:r>
            <a:endParaRPr sz="1800" b="1">
              <a:solidFill>
                <a:schemeClr val="accent1"/>
              </a:solidFill>
            </a:endParaRPr>
          </a:p>
          <a:p>
            <a:pPr marL="0" lvl="0" indent="0" algn="l" rtl="0">
              <a:spcBef>
                <a:spcPts val="0"/>
              </a:spcBef>
              <a:spcAft>
                <a:spcPts val="0"/>
              </a:spcAft>
              <a:buClr>
                <a:schemeClr val="dk2"/>
              </a:buClr>
              <a:buSzPts val="1100"/>
              <a:buFont typeface="Arial"/>
              <a:buNone/>
            </a:pPr>
            <a:r>
              <a:rPr lang="en" sz="1600">
                <a:solidFill>
                  <a:schemeClr val="accent1"/>
                </a:solidFill>
              </a:rPr>
              <a:t>Lesson (PPT with voice)</a:t>
            </a:r>
            <a:endParaRPr sz="1600">
              <a:solidFill>
                <a:schemeClr val="accent1"/>
              </a:solidFill>
            </a:endParaRPr>
          </a:p>
          <a:p>
            <a:pPr marL="0" lvl="0" indent="0" algn="l" rtl="0">
              <a:spcBef>
                <a:spcPts val="0"/>
              </a:spcBef>
              <a:spcAft>
                <a:spcPts val="0"/>
              </a:spcAft>
              <a:buClr>
                <a:schemeClr val="dk2"/>
              </a:buClr>
              <a:buSzPts val="1100"/>
              <a:buFont typeface="Arial"/>
              <a:buNone/>
            </a:pPr>
            <a:r>
              <a:rPr lang="en" sz="1600">
                <a:solidFill>
                  <a:schemeClr val="accent1"/>
                </a:solidFill>
              </a:rPr>
              <a:t>Handouts</a:t>
            </a:r>
            <a:endParaRPr sz="1600">
              <a:solidFill>
                <a:schemeClr val="accent1"/>
              </a:solidFill>
            </a:endParaRPr>
          </a:p>
          <a:p>
            <a:pPr marL="0" lvl="0" indent="0" algn="l" rtl="0">
              <a:spcBef>
                <a:spcPts val="0"/>
              </a:spcBef>
              <a:spcAft>
                <a:spcPts val="0"/>
              </a:spcAft>
              <a:buClr>
                <a:schemeClr val="dk2"/>
              </a:buClr>
              <a:buSzPts val="1100"/>
              <a:buFont typeface="Arial"/>
              <a:buNone/>
            </a:pPr>
            <a:r>
              <a:rPr lang="en" sz="1600">
                <a:solidFill>
                  <a:schemeClr val="accent1"/>
                </a:solidFill>
              </a:rPr>
              <a:t>Links to resources  (Youtube, OWL Purdue)</a:t>
            </a:r>
            <a:endParaRPr sz="1600">
              <a:solidFill>
                <a:schemeClr val="accent1"/>
              </a:solidFill>
            </a:endParaRPr>
          </a:p>
          <a:p>
            <a:pPr marL="0" lvl="0" indent="0" algn="l" rtl="0">
              <a:spcBef>
                <a:spcPts val="0"/>
              </a:spcBef>
              <a:spcAft>
                <a:spcPts val="0"/>
              </a:spcAft>
              <a:buClr>
                <a:schemeClr val="dk2"/>
              </a:buClr>
              <a:buSzPts val="1100"/>
              <a:buFont typeface="Arial"/>
              <a:buNone/>
            </a:pPr>
            <a:endParaRPr/>
          </a:p>
          <a:p>
            <a:pPr marL="0" lvl="0" indent="0" algn="l" rtl="0">
              <a:lnSpc>
                <a:spcPct val="100000"/>
              </a:lnSpc>
              <a:spcBef>
                <a:spcPts val="1600"/>
              </a:spcBef>
              <a:spcAft>
                <a:spcPts val="0"/>
              </a:spcAft>
              <a:buClr>
                <a:schemeClr val="dk2"/>
              </a:buClr>
              <a:buSzPts val="1100"/>
              <a:buFont typeface="Arial"/>
              <a:buNone/>
            </a:pPr>
            <a:endParaRPr sz="2400" b="1">
              <a:solidFill>
                <a:schemeClr val="accent1"/>
              </a:solidFill>
            </a:endParaRPr>
          </a:p>
          <a:p>
            <a:pPr marL="0" lvl="0" indent="0" algn="l" rtl="0">
              <a:spcBef>
                <a:spcPts val="0"/>
              </a:spcBef>
              <a:spcAft>
                <a:spcPts val="0"/>
              </a:spcAft>
              <a:buClr>
                <a:schemeClr val="dk2"/>
              </a:buClr>
              <a:buSzPts val="1100"/>
              <a:buFont typeface="Arial"/>
              <a:buNone/>
            </a:pPr>
            <a:endParaRPr sz="1800">
              <a:solidFill>
                <a:schemeClr val="accent1"/>
              </a:solidFill>
            </a:endParaRPr>
          </a:p>
          <a:p>
            <a:pPr marL="0" lvl="0" indent="0" algn="l" rtl="0">
              <a:spcBef>
                <a:spcPts val="1600"/>
              </a:spcBef>
              <a:spcAft>
                <a:spcPts val="1600"/>
              </a:spcAft>
              <a:buNone/>
            </a:pPr>
            <a:endParaRPr/>
          </a:p>
        </p:txBody>
      </p:sp>
      <p:sp>
        <p:nvSpPr>
          <p:cNvPr id="100" name="Google Shape;100;p20"/>
          <p:cNvSpPr txBox="1">
            <a:spLocks noGrp="1"/>
          </p:cNvSpPr>
          <p:nvPr>
            <p:ph type="body" idx="2"/>
          </p:nvPr>
        </p:nvSpPr>
        <p:spPr>
          <a:xfrm>
            <a:off x="4728300" y="1152475"/>
            <a:ext cx="4104000" cy="3724200"/>
          </a:xfrm>
          <a:prstGeom prst="rect">
            <a:avLst/>
          </a:prstGeom>
          <a:ln w="19050" cap="flat" cmpd="sng">
            <a:solidFill>
              <a:schemeClr val="accent2"/>
            </a:solidFill>
            <a:prstDash val="solid"/>
            <a:round/>
            <a:headEnd type="none" w="sm" len="sm"/>
            <a:tailEnd type="none" w="sm" len="sm"/>
          </a:ln>
        </p:spPr>
        <p:txBody>
          <a:bodyPr spcFirstLastPara="1" wrap="square" lIns="182875" tIns="182875" rIns="91425" bIns="91425" anchor="t" anchorCtr="0">
            <a:noAutofit/>
          </a:bodyPr>
          <a:lstStyle/>
          <a:p>
            <a:pPr marL="0" lvl="0" indent="0" algn="l" rtl="0">
              <a:spcBef>
                <a:spcPts val="0"/>
              </a:spcBef>
              <a:spcAft>
                <a:spcPts val="0"/>
              </a:spcAft>
              <a:buNone/>
            </a:pPr>
            <a:r>
              <a:rPr lang="en" sz="1800" b="1">
                <a:solidFill>
                  <a:schemeClr val="accent1"/>
                </a:solidFill>
              </a:rPr>
              <a:t>Instructional Materials (cont’d)</a:t>
            </a:r>
            <a:endParaRPr sz="1800" b="1">
              <a:solidFill>
                <a:schemeClr val="accent1"/>
              </a:solidFill>
            </a:endParaRPr>
          </a:p>
          <a:p>
            <a:pPr marL="0" lvl="0" indent="0" algn="l" rtl="0">
              <a:spcBef>
                <a:spcPts val="0"/>
              </a:spcBef>
              <a:spcAft>
                <a:spcPts val="0"/>
              </a:spcAft>
              <a:buNone/>
            </a:pPr>
            <a:r>
              <a:rPr lang="en" sz="1600">
                <a:solidFill>
                  <a:schemeClr val="accent1"/>
                </a:solidFill>
              </a:rPr>
              <a:t>Scaffolding (outlines, etc)</a:t>
            </a:r>
            <a:endParaRPr sz="1600">
              <a:solidFill>
                <a:schemeClr val="accent1"/>
              </a:solidFill>
            </a:endParaRPr>
          </a:p>
          <a:p>
            <a:pPr marL="0" lvl="0" indent="0" algn="l" rtl="0">
              <a:spcBef>
                <a:spcPts val="0"/>
              </a:spcBef>
              <a:spcAft>
                <a:spcPts val="0"/>
              </a:spcAft>
              <a:buClr>
                <a:schemeClr val="dk2"/>
              </a:buClr>
              <a:buSzPts val="1100"/>
              <a:buFont typeface="Arial"/>
              <a:buNone/>
            </a:pPr>
            <a:r>
              <a:rPr lang="en" sz="1600" i="1">
                <a:solidFill>
                  <a:schemeClr val="accent1"/>
                </a:solidFill>
              </a:rPr>
              <a:t>Annotated samples of student work</a:t>
            </a:r>
            <a:endParaRPr sz="1600" i="1">
              <a:solidFill>
                <a:schemeClr val="accent1"/>
              </a:solidFill>
            </a:endParaRPr>
          </a:p>
          <a:p>
            <a:pPr marL="0" lvl="0" indent="0" algn="l" rtl="0">
              <a:spcBef>
                <a:spcPts val="0"/>
              </a:spcBef>
              <a:spcAft>
                <a:spcPts val="0"/>
              </a:spcAft>
              <a:buClr>
                <a:schemeClr val="dk2"/>
              </a:buClr>
              <a:buSzPts val="1100"/>
              <a:buFont typeface="Arial"/>
              <a:buNone/>
            </a:pPr>
            <a:r>
              <a:rPr lang="en" sz="1800" b="1">
                <a:solidFill>
                  <a:schemeClr val="accent1"/>
                </a:solidFill>
              </a:rPr>
              <a:t>Assignments*</a:t>
            </a:r>
            <a:endParaRPr sz="1800" b="1">
              <a:solidFill>
                <a:schemeClr val="accent1"/>
              </a:solidFill>
            </a:endParaRPr>
          </a:p>
          <a:p>
            <a:pPr marL="0" lvl="0" indent="0" algn="l" rtl="0">
              <a:spcBef>
                <a:spcPts val="0"/>
              </a:spcBef>
              <a:spcAft>
                <a:spcPts val="0"/>
              </a:spcAft>
              <a:buClr>
                <a:schemeClr val="dk2"/>
              </a:buClr>
              <a:buSzPts val="1100"/>
              <a:buFont typeface="Arial"/>
              <a:buNone/>
            </a:pPr>
            <a:r>
              <a:rPr lang="en" sz="1600">
                <a:solidFill>
                  <a:schemeClr val="accent1"/>
                </a:solidFill>
              </a:rPr>
              <a:t>Reading Quiz</a:t>
            </a:r>
            <a:endParaRPr sz="1600">
              <a:solidFill>
                <a:schemeClr val="accent1"/>
              </a:solidFill>
            </a:endParaRPr>
          </a:p>
          <a:p>
            <a:pPr marL="0" lvl="0" indent="0" algn="l" rtl="0">
              <a:spcBef>
                <a:spcPts val="0"/>
              </a:spcBef>
              <a:spcAft>
                <a:spcPts val="0"/>
              </a:spcAft>
              <a:buClr>
                <a:schemeClr val="dk2"/>
              </a:buClr>
              <a:buSzPts val="1100"/>
              <a:buFont typeface="Arial"/>
              <a:buNone/>
            </a:pPr>
            <a:r>
              <a:rPr lang="en" sz="1600">
                <a:solidFill>
                  <a:schemeClr val="accent1"/>
                </a:solidFill>
              </a:rPr>
              <a:t>Discussion/Padlet</a:t>
            </a:r>
            <a:endParaRPr sz="1600">
              <a:solidFill>
                <a:schemeClr val="accent1"/>
              </a:solidFill>
            </a:endParaRPr>
          </a:p>
          <a:p>
            <a:pPr marL="0" lvl="0" indent="0" algn="l" rtl="0">
              <a:spcBef>
                <a:spcPts val="0"/>
              </a:spcBef>
              <a:spcAft>
                <a:spcPts val="0"/>
              </a:spcAft>
              <a:buClr>
                <a:schemeClr val="dk2"/>
              </a:buClr>
              <a:buSzPts val="1100"/>
              <a:buFont typeface="Arial"/>
              <a:buNone/>
            </a:pPr>
            <a:r>
              <a:rPr lang="en" sz="1600">
                <a:solidFill>
                  <a:schemeClr val="accent1"/>
                </a:solidFill>
              </a:rPr>
              <a:t>Peer Review Activity</a:t>
            </a:r>
            <a:endParaRPr sz="1600">
              <a:solidFill>
                <a:schemeClr val="accent1"/>
              </a:solidFill>
            </a:endParaRPr>
          </a:p>
          <a:p>
            <a:pPr marL="0" lvl="0" indent="0" algn="l" rtl="0">
              <a:spcBef>
                <a:spcPts val="0"/>
              </a:spcBef>
              <a:spcAft>
                <a:spcPts val="0"/>
              </a:spcAft>
              <a:buClr>
                <a:schemeClr val="dk2"/>
              </a:buClr>
              <a:buSzPts val="1100"/>
              <a:buFont typeface="Arial"/>
              <a:buNone/>
            </a:pPr>
            <a:r>
              <a:rPr lang="en" sz="1600">
                <a:solidFill>
                  <a:schemeClr val="accent1"/>
                </a:solidFill>
              </a:rPr>
              <a:t>Draft for Instructional Feedback</a:t>
            </a:r>
            <a:endParaRPr sz="1600">
              <a:solidFill>
                <a:schemeClr val="accent1"/>
              </a:solidFill>
            </a:endParaRPr>
          </a:p>
          <a:p>
            <a:pPr marL="0" lvl="0" indent="0" algn="l" rtl="0">
              <a:spcBef>
                <a:spcPts val="0"/>
              </a:spcBef>
              <a:spcAft>
                <a:spcPts val="0"/>
              </a:spcAft>
              <a:buClr>
                <a:schemeClr val="dk2"/>
              </a:buClr>
              <a:buSzPts val="1100"/>
              <a:buFont typeface="Arial"/>
              <a:buNone/>
            </a:pPr>
            <a:r>
              <a:rPr lang="en" sz="1600">
                <a:solidFill>
                  <a:schemeClr val="accent1"/>
                </a:solidFill>
              </a:rPr>
              <a:t>FINAL DRAFT</a:t>
            </a:r>
            <a:endParaRPr sz="1600">
              <a:solidFill>
                <a:schemeClr val="accent1"/>
              </a:solidFill>
            </a:endParaRPr>
          </a:p>
          <a:p>
            <a:pPr marL="0" lvl="0" indent="0" algn="l" rtl="0">
              <a:spcBef>
                <a:spcPts val="0"/>
              </a:spcBef>
              <a:spcAft>
                <a:spcPts val="0"/>
              </a:spcAft>
              <a:buClr>
                <a:schemeClr val="dk2"/>
              </a:buClr>
              <a:buSzPts val="1100"/>
              <a:buFont typeface="Arial"/>
              <a:buNone/>
            </a:pPr>
            <a:endParaRPr sz="1600">
              <a:solidFill>
                <a:schemeClr val="accent1"/>
              </a:solidFill>
            </a:endParaRPr>
          </a:p>
          <a:p>
            <a:pPr marL="0" lvl="0" indent="0" algn="l" rtl="0">
              <a:spcBef>
                <a:spcPts val="0"/>
              </a:spcBef>
              <a:spcAft>
                <a:spcPts val="1600"/>
              </a:spcAft>
              <a:buNone/>
            </a:pPr>
            <a:r>
              <a:rPr lang="en" sz="1600" b="1" i="1">
                <a:solidFill>
                  <a:schemeClr val="accent1"/>
                </a:solidFill>
              </a:rPr>
              <a:t>*usually 1-2 formative assessments and 1 summative assessment per assignment</a:t>
            </a:r>
            <a:endParaRPr sz="1600" b="1" i="1">
              <a:solidFill>
                <a:schemeClr val="accent1"/>
              </a:solidFill>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585</Words>
  <Application>Microsoft Office PowerPoint</Application>
  <PresentationFormat>On-screen Show (16:9)</PresentationFormat>
  <Paragraphs>73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Raleway</vt:lpstr>
      <vt:lpstr>Source Sans Pro</vt:lpstr>
      <vt:lpstr>Plum</vt:lpstr>
      <vt:lpstr>Taking the Transparency in Learning and Teaching (TILT) Framework Online</vt:lpstr>
      <vt:lpstr>“Transparent Teaching Methods help students understand how and why they are learning course content in particular ways.” (tilthighered.com)</vt:lpstr>
      <vt:lpstr>Transparent Teaching in Action (according to TILT)</vt:lpstr>
      <vt:lpstr>Transparent Teaching is a Potentially Powerful Equity Practice</vt:lpstr>
      <vt:lpstr>How I’ve implemented Transparent Methods (randomly, piecemeal, in F2F classes)</vt:lpstr>
      <vt:lpstr>How could this work in online or remote contexts?</vt:lpstr>
      <vt:lpstr>Transparent Module Template for Canvas</vt:lpstr>
      <vt:lpstr>Transparent Module Template,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the Transparency in Learning and Teaching (TILT) Framework Online</dc:title>
  <cp:lastModifiedBy>Madison Harding</cp:lastModifiedBy>
  <cp:revision>1</cp:revision>
  <dcterms:modified xsi:type="dcterms:W3CDTF">2020-05-23T00:34:04Z</dcterms:modified>
</cp:coreProperties>
</file>